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1" r:id="rId24"/>
    <p:sldId id="282" r:id="rId25"/>
    <p:sldId id="283"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9814A1-DE6E-445F-84F8-1AEAC295270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112AF-2292-4C8C-BF3C-10EFE1C3FD5B}" type="slidenum">
              <a:rPr lang="en-US" smtClean="0"/>
              <a:t>‹#›</a:t>
            </a:fld>
            <a:endParaRPr lang="en-US"/>
          </a:p>
        </p:txBody>
      </p:sp>
    </p:spTree>
    <p:extLst>
      <p:ext uri="{BB962C8B-B14F-4D97-AF65-F5344CB8AC3E}">
        <p14:creationId xmlns:p14="http://schemas.microsoft.com/office/powerpoint/2010/main" val="4259186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814A1-DE6E-445F-84F8-1AEAC295270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112AF-2292-4C8C-BF3C-10EFE1C3FD5B}" type="slidenum">
              <a:rPr lang="en-US" smtClean="0"/>
              <a:t>‹#›</a:t>
            </a:fld>
            <a:endParaRPr lang="en-US"/>
          </a:p>
        </p:txBody>
      </p:sp>
    </p:spTree>
    <p:extLst>
      <p:ext uri="{BB962C8B-B14F-4D97-AF65-F5344CB8AC3E}">
        <p14:creationId xmlns:p14="http://schemas.microsoft.com/office/powerpoint/2010/main" val="331302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814A1-DE6E-445F-84F8-1AEAC295270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112AF-2292-4C8C-BF3C-10EFE1C3FD5B}" type="slidenum">
              <a:rPr lang="en-US" smtClean="0"/>
              <a:t>‹#›</a:t>
            </a:fld>
            <a:endParaRPr lang="en-US"/>
          </a:p>
        </p:txBody>
      </p:sp>
    </p:spTree>
    <p:extLst>
      <p:ext uri="{BB962C8B-B14F-4D97-AF65-F5344CB8AC3E}">
        <p14:creationId xmlns:p14="http://schemas.microsoft.com/office/powerpoint/2010/main" val="856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814A1-DE6E-445F-84F8-1AEAC295270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112AF-2292-4C8C-BF3C-10EFE1C3FD5B}" type="slidenum">
              <a:rPr lang="en-US" smtClean="0"/>
              <a:t>‹#›</a:t>
            </a:fld>
            <a:endParaRPr lang="en-US"/>
          </a:p>
        </p:txBody>
      </p:sp>
    </p:spTree>
    <p:extLst>
      <p:ext uri="{BB962C8B-B14F-4D97-AF65-F5344CB8AC3E}">
        <p14:creationId xmlns:p14="http://schemas.microsoft.com/office/powerpoint/2010/main" val="220660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9814A1-DE6E-445F-84F8-1AEAC295270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112AF-2292-4C8C-BF3C-10EFE1C3FD5B}" type="slidenum">
              <a:rPr lang="en-US" smtClean="0"/>
              <a:t>‹#›</a:t>
            </a:fld>
            <a:endParaRPr lang="en-US"/>
          </a:p>
        </p:txBody>
      </p:sp>
    </p:spTree>
    <p:extLst>
      <p:ext uri="{BB962C8B-B14F-4D97-AF65-F5344CB8AC3E}">
        <p14:creationId xmlns:p14="http://schemas.microsoft.com/office/powerpoint/2010/main" val="26505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9814A1-DE6E-445F-84F8-1AEAC2952703}"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112AF-2292-4C8C-BF3C-10EFE1C3FD5B}" type="slidenum">
              <a:rPr lang="en-US" smtClean="0"/>
              <a:t>‹#›</a:t>
            </a:fld>
            <a:endParaRPr lang="en-US"/>
          </a:p>
        </p:txBody>
      </p:sp>
    </p:spTree>
    <p:extLst>
      <p:ext uri="{BB962C8B-B14F-4D97-AF65-F5344CB8AC3E}">
        <p14:creationId xmlns:p14="http://schemas.microsoft.com/office/powerpoint/2010/main" val="200824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9814A1-DE6E-445F-84F8-1AEAC2952703}"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112AF-2292-4C8C-BF3C-10EFE1C3FD5B}" type="slidenum">
              <a:rPr lang="en-US" smtClean="0"/>
              <a:t>‹#›</a:t>
            </a:fld>
            <a:endParaRPr lang="en-US"/>
          </a:p>
        </p:txBody>
      </p:sp>
    </p:spTree>
    <p:extLst>
      <p:ext uri="{BB962C8B-B14F-4D97-AF65-F5344CB8AC3E}">
        <p14:creationId xmlns:p14="http://schemas.microsoft.com/office/powerpoint/2010/main" val="388412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9814A1-DE6E-445F-84F8-1AEAC2952703}"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112AF-2292-4C8C-BF3C-10EFE1C3FD5B}" type="slidenum">
              <a:rPr lang="en-US" smtClean="0"/>
              <a:t>‹#›</a:t>
            </a:fld>
            <a:endParaRPr lang="en-US"/>
          </a:p>
        </p:txBody>
      </p:sp>
    </p:spTree>
    <p:extLst>
      <p:ext uri="{BB962C8B-B14F-4D97-AF65-F5344CB8AC3E}">
        <p14:creationId xmlns:p14="http://schemas.microsoft.com/office/powerpoint/2010/main" val="210680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814A1-DE6E-445F-84F8-1AEAC2952703}" type="datetimeFigureOut">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112AF-2292-4C8C-BF3C-10EFE1C3FD5B}" type="slidenum">
              <a:rPr lang="en-US" smtClean="0"/>
              <a:t>‹#›</a:t>
            </a:fld>
            <a:endParaRPr lang="en-US"/>
          </a:p>
        </p:txBody>
      </p:sp>
    </p:spTree>
    <p:extLst>
      <p:ext uri="{BB962C8B-B14F-4D97-AF65-F5344CB8AC3E}">
        <p14:creationId xmlns:p14="http://schemas.microsoft.com/office/powerpoint/2010/main" val="121182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814A1-DE6E-445F-84F8-1AEAC2952703}"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112AF-2292-4C8C-BF3C-10EFE1C3FD5B}" type="slidenum">
              <a:rPr lang="en-US" smtClean="0"/>
              <a:t>‹#›</a:t>
            </a:fld>
            <a:endParaRPr lang="en-US"/>
          </a:p>
        </p:txBody>
      </p:sp>
    </p:spTree>
    <p:extLst>
      <p:ext uri="{BB962C8B-B14F-4D97-AF65-F5344CB8AC3E}">
        <p14:creationId xmlns:p14="http://schemas.microsoft.com/office/powerpoint/2010/main" val="427524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9814A1-DE6E-445F-84F8-1AEAC2952703}"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112AF-2292-4C8C-BF3C-10EFE1C3FD5B}" type="slidenum">
              <a:rPr lang="en-US" smtClean="0"/>
              <a:t>‹#›</a:t>
            </a:fld>
            <a:endParaRPr lang="en-US"/>
          </a:p>
        </p:txBody>
      </p:sp>
    </p:spTree>
    <p:extLst>
      <p:ext uri="{BB962C8B-B14F-4D97-AF65-F5344CB8AC3E}">
        <p14:creationId xmlns:p14="http://schemas.microsoft.com/office/powerpoint/2010/main" val="357023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814A1-DE6E-445F-84F8-1AEAC2952703}" type="datetimeFigureOut">
              <a:rPr lang="en-US" smtClean="0"/>
              <a:t>9/11/2021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112AF-2292-4C8C-BF3C-10EFE1C3FD5B}" type="slidenum">
              <a:rPr lang="en-US" smtClean="0"/>
              <a:t>‹#›</a:t>
            </a:fld>
            <a:endParaRPr lang="en-US"/>
          </a:p>
        </p:txBody>
      </p:sp>
    </p:spTree>
    <p:extLst>
      <p:ext uri="{BB962C8B-B14F-4D97-AF65-F5344CB8AC3E}">
        <p14:creationId xmlns:p14="http://schemas.microsoft.com/office/powerpoint/2010/main" val="1359026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pp kh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144000" cy="6876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290945"/>
            <a:ext cx="6400800" cy="400110"/>
          </a:xfrm>
          <a:prstGeom prst="rect">
            <a:avLst/>
          </a:prstGeom>
          <a:noFill/>
        </p:spPr>
        <p:txBody>
          <a:bodyPr wrap="square" rtlCol="0">
            <a:spAutoFit/>
          </a:bodyPr>
          <a:lstStyle/>
          <a:p>
            <a:pPr algn="ctr"/>
            <a:r>
              <a:rPr lang="en-US" sz="2000" b="1" dirty="0" smtClean="0">
                <a:solidFill>
                  <a:srgbClr val="FF0000"/>
                </a:solidFill>
                <a:latin typeface="Times New Roman" pitchFamily="18" charset="0"/>
                <a:cs typeface="Times New Roman" pitchFamily="18" charset="0"/>
              </a:rPr>
              <a:t>PHÒNG GIÁO DỤC VÀ ĐÀO TẠO HUYỆN GIA LÂM</a:t>
            </a:r>
            <a:endParaRPr lang="en-US" sz="2000" b="1" dirty="0">
              <a:solidFill>
                <a:srgbClr val="FF0000"/>
              </a:solidFill>
              <a:latin typeface="Times New Roman" pitchFamily="18" charset="0"/>
              <a:cs typeface="Times New Roman" pitchFamily="18" charset="0"/>
            </a:endParaRPr>
          </a:p>
        </p:txBody>
      </p:sp>
      <p:sp>
        <p:nvSpPr>
          <p:cNvPr id="5" name="TextBox 4"/>
          <p:cNvSpPr txBox="1"/>
          <p:nvPr/>
        </p:nvSpPr>
        <p:spPr>
          <a:xfrm>
            <a:off x="1676400" y="691055"/>
            <a:ext cx="5562600" cy="400110"/>
          </a:xfrm>
          <a:prstGeom prst="rect">
            <a:avLst/>
          </a:prstGeom>
          <a:noFill/>
        </p:spPr>
        <p:txBody>
          <a:bodyPr wrap="square" rtlCol="0">
            <a:spAutoFit/>
          </a:bodyPr>
          <a:lstStyle/>
          <a:p>
            <a:pPr algn="ctr"/>
            <a:r>
              <a:rPr lang="en-US" sz="2000" b="1" dirty="0" smtClean="0">
                <a:solidFill>
                  <a:srgbClr val="0070C0"/>
                </a:solidFill>
                <a:latin typeface="Times New Roman" pitchFamily="18" charset="0"/>
                <a:cs typeface="Times New Roman" pitchFamily="18" charset="0"/>
              </a:rPr>
              <a:t>TRƯỜNG MẦM NON CỔ BI</a:t>
            </a:r>
            <a:endParaRPr lang="en-US" sz="2000" b="1" dirty="0">
              <a:solidFill>
                <a:srgbClr val="0070C0"/>
              </a:solidFill>
              <a:latin typeface="Times New Roman" pitchFamily="18" charset="0"/>
              <a:cs typeface="Times New Roman" pitchFamily="18" charset="0"/>
            </a:endParaRPr>
          </a:p>
        </p:txBody>
      </p:sp>
      <p:sp>
        <p:nvSpPr>
          <p:cNvPr id="6" name="TextBox 5"/>
          <p:cNvSpPr txBox="1"/>
          <p:nvPr/>
        </p:nvSpPr>
        <p:spPr>
          <a:xfrm>
            <a:off x="1333500" y="2217379"/>
            <a:ext cx="6477000" cy="830997"/>
          </a:xfrm>
          <a:prstGeom prst="rect">
            <a:avLst/>
          </a:prstGeom>
          <a:noFill/>
        </p:spPr>
        <p:txBody>
          <a:bodyPr wrap="square" rtlCol="0">
            <a:spAutoFit/>
          </a:bodyPr>
          <a:lstStyle/>
          <a:p>
            <a:pPr algn="ctr"/>
            <a:r>
              <a:rPr lang="en-US" sz="2400" b="1" dirty="0" smtClean="0">
                <a:solidFill>
                  <a:srgbClr val="0070C0"/>
                </a:solidFill>
                <a:latin typeface="Times New Roman" pitchFamily="18" charset="0"/>
                <a:cs typeface="Times New Roman" pitchFamily="18" charset="0"/>
              </a:rPr>
              <a:t>PHÒNG TRÁNH TAI NẠN THƯƠNG TÍCH TRẺ EM TRONG NHÀ TRƯỜNG</a:t>
            </a:r>
            <a:endParaRPr lang="en-US" sz="2400" b="1" dirty="0">
              <a:solidFill>
                <a:srgbClr val="0070C0"/>
              </a:solidFill>
              <a:latin typeface="Times New Roman" pitchFamily="18" charset="0"/>
              <a:cs typeface="Times New Roman" pitchFamily="18" charset="0"/>
            </a:endParaRPr>
          </a:p>
        </p:txBody>
      </p:sp>
      <p:sp>
        <p:nvSpPr>
          <p:cNvPr id="7" name="TextBox 6"/>
          <p:cNvSpPr txBox="1"/>
          <p:nvPr/>
        </p:nvSpPr>
        <p:spPr>
          <a:xfrm>
            <a:off x="2639291" y="5867400"/>
            <a:ext cx="42672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NĂM HỌC : 2021 - 2022</a:t>
            </a:r>
            <a:endParaRPr lang="en-US" b="1" dirty="0">
              <a:latin typeface="Times New Roman" pitchFamily="18" charset="0"/>
              <a:cs typeface="Times New Roman" pitchFamily="18" charset="0"/>
            </a:endParaRPr>
          </a:p>
        </p:txBody>
      </p:sp>
      <p:pic>
        <p:nvPicPr>
          <p:cNvPr id="2053" name="Picture 5" descr="Hướng dẫn xử trí khi trẻ bị hóc dị vật đường thở - Bệnh viện Sản Nhi Phú Th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00400"/>
            <a:ext cx="4772892"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384231"/>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053"/>
                                        </p:tgtEl>
                                        <p:attrNameLst>
                                          <p:attrName>style.visibility</p:attrName>
                                        </p:attrNameLst>
                                      </p:cBhvr>
                                      <p:to>
                                        <p:strVal val="visible"/>
                                      </p:to>
                                    </p:set>
                                    <p:animEffect transition="in" filter="wheel(1)">
                                      <p:cBhvr>
                                        <p:cTn id="24" dur="2000"/>
                                        <p:tgtEl>
                                          <p:spTgt spid="205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1295400" y="517175"/>
            <a:ext cx="62484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NGUY CƠ</a:t>
            </a:r>
            <a:endParaRPr lang="en-US" sz="3600" b="1" dirty="0">
              <a:solidFill>
                <a:srgbClr val="FF0000"/>
              </a:solidFill>
              <a:latin typeface="Times New Roman" pitchFamily="18" charset="0"/>
              <a:cs typeface="Times New Roman" pitchFamily="18" charset="0"/>
            </a:endParaRPr>
          </a:p>
        </p:txBody>
      </p:sp>
      <p:sp>
        <p:nvSpPr>
          <p:cNvPr id="5" name="TextBox 4"/>
          <p:cNvSpPr txBox="1"/>
          <p:nvPr/>
        </p:nvSpPr>
        <p:spPr>
          <a:xfrm>
            <a:off x="1066800" y="1579418"/>
            <a:ext cx="6934200" cy="2308324"/>
          </a:xfrm>
          <a:prstGeom prst="rect">
            <a:avLst/>
          </a:prstGeom>
          <a:noFill/>
        </p:spPr>
        <p:txBody>
          <a:bodyPr wrap="square" rtlCol="0">
            <a:spAutoFit/>
          </a:bodyPr>
          <a:lstStyle/>
          <a:p>
            <a:pPr algn="just"/>
            <a:r>
              <a:rPr lang="en-US" altLang="vi-VN" sz="3600" dirty="0" err="1" smtClean="0">
                <a:latin typeface="Times New Roman" pitchFamily="18" charset="0"/>
                <a:cs typeface="Times New Roman" pitchFamily="18" charset="0"/>
              </a:rPr>
              <a:t>Rất</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nguy</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hiểm</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nếu</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không</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được</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cấp</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cứu</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kịp</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thời</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nạn</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nhân</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có</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thể</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bị</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bất</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tỉnh</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ngừng</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thở</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ngừng</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tim</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và</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tử</a:t>
            </a:r>
            <a:r>
              <a:rPr lang="en-US" altLang="vi-VN" sz="3600" dirty="0" smtClean="0">
                <a:latin typeface="Times New Roman" pitchFamily="18" charset="0"/>
                <a:cs typeface="Times New Roman" pitchFamily="18" charset="0"/>
              </a:rPr>
              <a:t> </a:t>
            </a:r>
            <a:r>
              <a:rPr lang="en-US" altLang="vi-VN" sz="3600" dirty="0" err="1" smtClean="0">
                <a:latin typeface="Times New Roman" pitchFamily="18" charset="0"/>
                <a:cs typeface="Times New Roman" pitchFamily="18" charset="0"/>
              </a:rPr>
              <a:t>vong</a:t>
            </a:r>
            <a:r>
              <a:rPr lang="en-US" altLang="vi-VN" sz="36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078099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609600" y="1447800"/>
            <a:ext cx="3962400" cy="4401205"/>
          </a:xfrm>
          <a:prstGeom prst="rect">
            <a:avLst/>
          </a:prstGeom>
        </p:spPr>
        <p:txBody>
          <a:bodyPr wrap="square">
            <a:spAutoFit/>
          </a:bodyPr>
          <a:lstStyle/>
          <a:p>
            <a:pPr algn="just">
              <a:buFont typeface="Arial" charset="0"/>
              <a:buNone/>
            </a:pPr>
            <a:r>
              <a:rPr lang="en-US" altLang="vi-VN" sz="2800" b="1" i="1" dirty="0" err="1" smtClean="0">
                <a:solidFill>
                  <a:srgbClr val="00B050"/>
                </a:solidFill>
                <a:latin typeface="Times New Roman" pitchFamily="18" charset="0"/>
                <a:cs typeface="Times New Roman" pitchFamily="18" charset="0"/>
              </a:rPr>
              <a:t>Lưu</a:t>
            </a:r>
            <a:r>
              <a:rPr lang="en-US" altLang="vi-VN" sz="2800" b="1" i="1" dirty="0" smtClean="0">
                <a:solidFill>
                  <a:srgbClr val="00B050"/>
                </a:solidFill>
                <a:latin typeface="Times New Roman" pitchFamily="18" charset="0"/>
                <a:cs typeface="Times New Roman" pitchFamily="18" charset="0"/>
              </a:rPr>
              <a:t> ý: </a:t>
            </a:r>
          </a:p>
          <a:p>
            <a:pPr algn="just"/>
            <a:r>
              <a:rPr lang="en-US" altLang="vi-VN" sz="2800" dirty="0" err="1" smtClean="0">
                <a:latin typeface="Times New Roman" pitchFamily="18" charset="0"/>
                <a:cs typeface="Times New Roman" pitchFamily="18" charset="0"/>
              </a:rPr>
              <a:t>Tuân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thủ</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nguyên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tắc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cấp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cứu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quan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sát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hiện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trường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đánh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giá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tình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trạng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gọi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hỗ</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trợ</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xung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quanh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gọi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cấp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cứu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cứu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chuyển</a:t>
            </a:r>
            <a:r>
              <a:rPr lang="en-US" altLang="vi-VN" sz="2800" dirty="0" smtClean="0">
                <a:latin typeface="Times New Roman" pitchFamily="18" charset="0"/>
                <a:cs typeface="Times New Roman" pitchFamily="18" charset="0"/>
              </a:rPr>
              <a:t>)</a:t>
            </a:r>
          </a:p>
          <a:p>
            <a:pPr algn="just"/>
            <a:r>
              <a:rPr lang="en-US" altLang="vi-VN" sz="2800" dirty="0" err="1" smtClean="0">
                <a:latin typeface="Times New Roman" pitchFamily="18" charset="0"/>
                <a:cs typeface="Times New Roman" pitchFamily="18" charset="0"/>
              </a:rPr>
              <a:t>Không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được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cố</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tình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móc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endParaRPr lang="en-US" altLang="vi-VN" sz="2800" dirty="0" smtClean="0">
              <a:latin typeface="Times New Roman" pitchFamily="18" charset="0"/>
              <a:cs typeface="Times New Roman" pitchFamily="18" charset="0"/>
            </a:endParaRPr>
          </a:p>
          <a:p>
            <a:pPr algn="just"/>
            <a:endParaRPr lang="en-US" altLang="vi-VN" sz="2800" dirty="0" smtClean="0">
              <a:latin typeface="Times New Roman" pitchFamily="18" charset="0"/>
              <a:cs typeface="Times New Roman" pitchFamily="18" charset="0"/>
            </a:endParaRPr>
          </a:p>
        </p:txBody>
      </p:sp>
      <p:sp>
        <p:nvSpPr>
          <p:cNvPr id="5" name="TextBox 4"/>
          <p:cNvSpPr txBox="1"/>
          <p:nvPr/>
        </p:nvSpPr>
        <p:spPr>
          <a:xfrm>
            <a:off x="838200" y="609600"/>
            <a:ext cx="79248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CÁCH XỬ TRÍ</a:t>
            </a:r>
            <a:endParaRPr lang="en-US" sz="3600" b="1" dirty="0">
              <a:solidFill>
                <a:srgbClr val="FF0000"/>
              </a:solidFill>
              <a:latin typeface="Times New Roman" pitchFamily="18" charset="0"/>
              <a:cs typeface="Times New Roman" pitchFamily="18" charset="0"/>
            </a:endParaRPr>
          </a:p>
        </p:txBody>
      </p:sp>
      <p:pic>
        <p:nvPicPr>
          <p:cNvPr id="6" name="Picture 2" descr="BIỆN PHÁP XỬ TRÍ KHI TRẺ (DƯỚI 2 TUỔI) BỊ HÓC DỊ V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526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73818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5" name="TextBox 4"/>
          <p:cNvSpPr txBox="1"/>
          <p:nvPr/>
        </p:nvSpPr>
        <p:spPr>
          <a:xfrm>
            <a:off x="838200" y="1295400"/>
            <a:ext cx="7772400" cy="4607415"/>
          </a:xfrm>
          <a:prstGeom prst="rect">
            <a:avLst/>
          </a:prstGeom>
          <a:noFill/>
        </p:spPr>
        <p:txBody>
          <a:bodyPr wrap="square" rtlCol="0">
            <a:spAutoFit/>
          </a:bodyPr>
          <a:lstStyle/>
          <a:p>
            <a:pPr algn="just">
              <a:lnSpc>
                <a:spcPct val="90000"/>
              </a:lnSpc>
            </a:pPr>
            <a:r>
              <a:rPr lang="en-US" altLang="vi-VN" sz="2800" b="1" dirty="0" smtClean="0">
                <a:solidFill>
                  <a:srgbClr val="00B050"/>
                </a:solidFill>
                <a:latin typeface="Times New Roman" pitchFamily="18" charset="0"/>
                <a:cs typeface="Times New Roman" pitchFamily="18" charset="0"/>
              </a:rPr>
              <a:t>1. </a:t>
            </a:r>
            <a:r>
              <a:rPr lang="en-US" altLang="vi-VN" sz="2800" b="1" dirty="0" err="1" smtClean="0">
                <a:solidFill>
                  <a:srgbClr val="00B050"/>
                </a:solidFill>
                <a:latin typeface="Times New Roman" pitchFamily="18" charset="0"/>
                <a:cs typeface="Times New Roman" pitchFamily="18" charset="0"/>
              </a:rPr>
              <a:t>Tắc</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không</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hoàn</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toàn</a:t>
            </a:r>
            <a:r>
              <a:rPr lang="en-US" altLang="vi-VN" sz="2800" b="1" dirty="0" smtClean="0">
                <a:solidFill>
                  <a:srgbClr val="00B050"/>
                </a:solidFill>
                <a:latin typeface="Times New Roman" pitchFamily="18" charset="0"/>
                <a:cs typeface="Times New Roman" pitchFamily="18" charset="0"/>
              </a:rPr>
              <a:t>:</a:t>
            </a:r>
          </a:p>
          <a:p>
            <a:pPr algn="just">
              <a:lnSpc>
                <a:spcPct val="90000"/>
              </a:lnSpc>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Động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viên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ho </a:t>
            </a:r>
            <a:r>
              <a:rPr lang="en-US" altLang="vi-VN" sz="2800" dirty="0" err="1" smtClean="0">
                <a:latin typeface="Times New Roman" pitchFamily="18" charset="0"/>
                <a:cs typeface="Times New Roman" pitchFamily="18" charset="0"/>
              </a:rPr>
              <a:t>để</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tống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endParaRPr lang="en-US" altLang="vi-VN" sz="2800" dirty="0" smtClean="0">
              <a:latin typeface="Times New Roman" pitchFamily="18" charset="0"/>
              <a:cs typeface="Times New Roman" pitchFamily="18" charset="0"/>
            </a:endParaRPr>
          </a:p>
          <a:p>
            <a:pPr algn="just">
              <a:lnSpc>
                <a:spcPct val="90000"/>
              </a:lnSpc>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Nếu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không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r>
              <a:rPr lang="en-US" altLang="vi-VN" sz="2800" dirty="0" smtClean="0">
                <a:latin typeface="Times New Roman" pitchFamily="18" charset="0"/>
                <a:cs typeface="Times New Roman" pitchFamily="18" charset="0"/>
              </a:rPr>
              <a:t> ta </a:t>
            </a:r>
            <a:r>
              <a:rPr lang="en-US" altLang="vi-VN" sz="2800" dirty="0" err="1" smtClean="0">
                <a:latin typeface="Times New Roman" pitchFamily="18" charset="0"/>
                <a:cs typeface="Times New Roman" pitchFamily="18" charset="0"/>
              </a:rPr>
              <a:t>tiến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hành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các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bước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cứu</a:t>
            </a:r>
            <a:r>
              <a:rPr lang="en-US" altLang="vi-VN" sz="2800" dirty="0" smtClean="0">
                <a:latin typeface="Times New Roman" pitchFamily="18" charset="0"/>
                <a:cs typeface="Times New Roman" pitchFamily="18" charset="0"/>
              </a:rPr>
              <a:t>.</a:t>
            </a:r>
          </a:p>
          <a:p>
            <a:pPr algn="just">
              <a:lnSpc>
                <a:spcPct val="90000"/>
              </a:lnSpc>
            </a:pPr>
            <a:r>
              <a:rPr lang="en-US" altLang="vi-VN" sz="2800" b="1" dirty="0" smtClean="0">
                <a:solidFill>
                  <a:srgbClr val="00B050"/>
                </a:solidFill>
                <a:latin typeface="Times New Roman" pitchFamily="18" charset="0"/>
                <a:cs typeface="Times New Roman" pitchFamily="18" charset="0"/>
              </a:rPr>
              <a:t>2. </a:t>
            </a:r>
            <a:r>
              <a:rPr lang="en-US" altLang="vi-VN" sz="2800" b="1" dirty="0" err="1" smtClean="0">
                <a:solidFill>
                  <a:srgbClr val="00B050"/>
                </a:solidFill>
                <a:latin typeface="Times New Roman" pitchFamily="18" charset="0"/>
                <a:cs typeface="Times New Roman" pitchFamily="18" charset="0"/>
              </a:rPr>
              <a:t>Tắc</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hoàn</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toàn</a:t>
            </a:r>
            <a:r>
              <a:rPr lang="en-US" altLang="vi-VN" sz="2800" b="1" dirty="0" smtClean="0">
                <a:solidFill>
                  <a:srgbClr val="00B050"/>
                </a:solidFill>
                <a:latin typeface="Times New Roman" pitchFamily="18" charset="0"/>
                <a:cs typeface="Times New Roman" pitchFamily="18" charset="0"/>
              </a:rPr>
              <a:t>:</a:t>
            </a:r>
          </a:p>
          <a:p>
            <a:pPr algn="just">
              <a:lnSpc>
                <a:spcPct val="90000"/>
              </a:lnSpc>
            </a:pP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Nếu</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còn</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tỉnh</a:t>
            </a:r>
            <a:r>
              <a:rPr lang="en-US" altLang="vi-VN" sz="2800" b="1" dirty="0" smtClean="0">
                <a:solidFill>
                  <a:srgbClr val="00B050"/>
                </a:solidFill>
                <a:latin typeface="Times New Roman" pitchFamily="18" charset="0"/>
                <a:cs typeface="Times New Roman" pitchFamily="18" charset="0"/>
              </a:rPr>
              <a:t>:</a:t>
            </a:r>
          </a:p>
          <a:p>
            <a:pPr algn="just">
              <a:lnSpc>
                <a:spcPct val="90000"/>
              </a:lnSpc>
            </a:pPr>
            <a:r>
              <a:rPr lang="en-US" altLang="vi-VN" sz="2800" b="1" dirty="0" err="1" smtClean="0">
                <a:latin typeface="Times New Roman" pitchFamily="18" charset="0"/>
                <a:cs typeface="Times New Roman" pitchFamily="18" charset="0"/>
              </a:rPr>
              <a:t>Trẻ</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từ</a:t>
            </a:r>
            <a:r>
              <a:rPr lang="en-US" altLang="vi-VN" sz="2800" b="1" dirty="0" smtClean="0">
                <a:latin typeface="Times New Roman" pitchFamily="18" charset="0"/>
                <a:cs typeface="Times New Roman" pitchFamily="18" charset="0"/>
              </a:rPr>
              <a:t> 0 – 1 </a:t>
            </a:r>
            <a:r>
              <a:rPr lang="en-US" altLang="vi-VN" sz="2800" b="1" dirty="0" err="1" smtClean="0">
                <a:latin typeface="Times New Roman" pitchFamily="18" charset="0"/>
                <a:cs typeface="Times New Roman" pitchFamily="18" charset="0"/>
              </a:rPr>
              <a:t>tuổi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áp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dụng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phương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pháp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vỗ</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lưng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ép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ngực</a:t>
            </a:r>
            <a:r>
              <a:rPr lang="en-US" altLang="vi-VN" sz="2800" dirty="0" smtClean="0">
                <a:latin typeface="Times New Roman" pitchFamily="18" charset="0"/>
                <a:cs typeface="Times New Roman" pitchFamily="18" charset="0"/>
              </a:rPr>
              <a:t>)</a:t>
            </a:r>
          </a:p>
          <a:p>
            <a:pPr algn="just">
              <a:lnSpc>
                <a:spcPct val="90000"/>
              </a:lnSpc>
            </a:pPr>
            <a:r>
              <a:rPr lang="en-US" altLang="vi-VN" sz="2800" b="1" dirty="0" err="1" smtClean="0">
                <a:latin typeface="Times New Roman" pitchFamily="18" charset="0"/>
                <a:cs typeface="Times New Roman" pitchFamily="18" charset="0"/>
              </a:rPr>
              <a:t>Trẻ</a:t>
            </a:r>
            <a:r>
              <a:rPr lang="en-US" altLang="vi-VN" sz="2800" b="1" dirty="0" smtClean="0">
                <a:latin typeface="Times New Roman" pitchFamily="18" charset="0"/>
                <a:cs typeface="Times New Roman" pitchFamily="18" charset="0"/>
              </a:rPr>
              <a:t> 1-8 </a:t>
            </a:r>
            <a:r>
              <a:rPr lang="en-US" altLang="vi-VN" sz="2800" b="1" dirty="0" err="1" smtClean="0">
                <a:latin typeface="Times New Roman" pitchFamily="18" charset="0"/>
                <a:cs typeface="Times New Roman" pitchFamily="18" charset="0"/>
              </a:rPr>
              <a:t>tuổi</a:t>
            </a:r>
            <a:r>
              <a:rPr lang="en-US" altLang="vi-VN" sz="2800" dirty="0" smtClean="0">
                <a:latin typeface="Times New Roman" pitchFamily="18" charset="0"/>
                <a:cs typeface="Times New Roman" pitchFamily="18" charset="0"/>
              </a:rPr>
              <a:t> (PP </a:t>
            </a:r>
            <a:r>
              <a:rPr lang="en-US" altLang="vi-VN" sz="2800" dirty="0" err="1" smtClean="0">
                <a:latin typeface="Times New Roman" pitchFamily="18" charset="0"/>
                <a:cs typeface="Times New Roman" pitchFamily="18" charset="0"/>
              </a:rPr>
              <a:t>vỗ</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lưng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ép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bụng</a:t>
            </a:r>
            <a:r>
              <a:rPr lang="en-US" altLang="vi-VN" sz="2800" dirty="0" smtClean="0">
                <a:latin typeface="Times New Roman" pitchFamily="18" charset="0"/>
                <a:cs typeface="Times New Roman" pitchFamily="18" charset="0"/>
              </a:rPr>
              <a:t>)</a:t>
            </a:r>
          </a:p>
          <a:p>
            <a:pPr algn="just">
              <a:lnSpc>
                <a:spcPct val="90000"/>
              </a:lnSpc>
            </a:pPr>
            <a:r>
              <a:rPr lang="en-US" altLang="vi-VN" sz="2800" b="1" dirty="0" err="1" smtClean="0">
                <a:latin typeface="Times New Roman" pitchFamily="18" charset="0"/>
                <a:cs typeface="Times New Roman" pitchFamily="18" charset="0"/>
              </a:rPr>
              <a:t>Trẻ</a:t>
            </a:r>
            <a:r>
              <a:rPr lang="en-US" altLang="vi-VN" sz="2800" b="1" dirty="0" smtClean="0">
                <a:latin typeface="Times New Roman" pitchFamily="18" charset="0"/>
                <a:cs typeface="Times New Roman" pitchFamily="18" charset="0"/>
              </a:rPr>
              <a:t> 8 </a:t>
            </a:r>
            <a:r>
              <a:rPr lang="en-US" altLang="vi-VN" sz="2800" b="1" dirty="0" err="1" smtClean="0">
                <a:latin typeface="Times New Roman" pitchFamily="18" charset="0"/>
                <a:cs typeface="Times New Roman" pitchFamily="18" charset="0"/>
              </a:rPr>
              <a:t>tuổi</a:t>
            </a:r>
            <a:r>
              <a:rPr lang="en-US" altLang="vi-VN" sz="2800" b="1" dirty="0" smtClean="0">
                <a:latin typeface="Times New Roman" pitchFamily="18" charset="0"/>
                <a:cs typeface="Times New Roman" pitchFamily="18" charset="0"/>
              </a:rPr>
              <a:t> - </a:t>
            </a:r>
            <a:r>
              <a:rPr lang="en-US" altLang="vi-VN" sz="2800" b="1" dirty="0" err="1" smtClean="0">
                <a:latin typeface="Times New Roman" pitchFamily="18" charset="0"/>
                <a:cs typeface="Times New Roman" pitchFamily="18" charset="0"/>
              </a:rPr>
              <a:t>người</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lớn</a:t>
            </a:r>
            <a:r>
              <a:rPr lang="en-US" altLang="vi-VN" sz="2800" b="1"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Dùng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phương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pháp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vỗ</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lưng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ép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bụng</a:t>
            </a:r>
            <a:r>
              <a:rPr lang="en-US" altLang="vi-VN" sz="2800" dirty="0" smtClean="0">
                <a:latin typeface="Times New Roman" pitchFamily="18" charset="0"/>
                <a:cs typeface="Times New Roman" pitchFamily="18" charset="0"/>
              </a:rPr>
              <a:t> </a:t>
            </a:r>
          </a:p>
          <a:p>
            <a:pPr algn="just">
              <a:lnSpc>
                <a:spcPct val="90000"/>
              </a:lnSpc>
            </a:pP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Nếu</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bất</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tỉnh</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Thực</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hiện</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hồi</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sinh</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tim</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phổi</a:t>
            </a:r>
            <a:endParaRPr lang="en-US" altLang="vi-VN" sz="2800" b="1" dirty="0" smtClean="0">
              <a:solidFill>
                <a:srgbClr val="00B050"/>
              </a:solidFill>
              <a:latin typeface="Times New Roman" pitchFamily="18" charset="0"/>
              <a:cs typeface="Times New Roman" pitchFamily="18" charset="0"/>
            </a:endParaRPr>
          </a:p>
          <a:p>
            <a:pPr>
              <a:lnSpc>
                <a:spcPct val="90000"/>
              </a:lnSpc>
            </a:pPr>
            <a:endParaRPr lang="en-US" altLang="vi-VN" dirty="0" smtClean="0"/>
          </a:p>
        </p:txBody>
      </p:sp>
      <p:sp>
        <p:nvSpPr>
          <p:cNvPr id="6" name="TextBox 5"/>
          <p:cNvSpPr txBox="1"/>
          <p:nvPr/>
        </p:nvSpPr>
        <p:spPr>
          <a:xfrm>
            <a:off x="1371600" y="152400"/>
            <a:ext cx="67056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CÁCH XỬ TRÍ</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8001272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500"/>
                                        <p:tgtEl>
                                          <p:spTgt spid="5">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1600200" y="76200"/>
            <a:ext cx="60960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TRẺ 0 ĐẾN 1 TUỔI</a:t>
            </a:r>
            <a:endParaRPr lang="en-US" sz="3600" b="1" dirty="0">
              <a:solidFill>
                <a:srgbClr val="FF0000"/>
              </a:solidFill>
              <a:latin typeface="Times New Roman" pitchFamily="18" charset="0"/>
              <a:cs typeface="Times New Roman" pitchFamily="18" charset="0"/>
            </a:endParaRPr>
          </a:p>
        </p:txBody>
      </p:sp>
      <p:sp>
        <p:nvSpPr>
          <p:cNvPr id="6" name="TextBox 5"/>
          <p:cNvSpPr txBox="1"/>
          <p:nvPr/>
        </p:nvSpPr>
        <p:spPr>
          <a:xfrm>
            <a:off x="609600" y="838200"/>
            <a:ext cx="4800600" cy="5970865"/>
          </a:xfrm>
          <a:prstGeom prst="rect">
            <a:avLst/>
          </a:prstGeom>
          <a:noFill/>
        </p:spPr>
        <p:txBody>
          <a:bodyPr wrap="square" rtlCol="0">
            <a:spAutoFit/>
          </a:bodyPr>
          <a:lstStyle/>
          <a:p>
            <a:pPr>
              <a:buClr>
                <a:srgbClr val="FF0066"/>
              </a:buClr>
              <a:buFont typeface="Wingdings" pitchFamily="2" charset="2"/>
              <a:buChar char="v"/>
            </a:pPr>
            <a:r>
              <a:rPr lang="en-US" altLang="vi-VN" sz="2800" b="1" dirty="0" err="1" smtClean="0">
                <a:solidFill>
                  <a:srgbClr val="00B050"/>
                </a:solidFill>
                <a:latin typeface="Times New Roman" pitchFamily="18" charset="0"/>
                <a:cs typeface="Times New Roman" pitchFamily="18" charset="0"/>
              </a:rPr>
              <a:t>Phương</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pháp</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vỗ</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lưng</a:t>
            </a:r>
            <a:r>
              <a:rPr lang="en-US" altLang="vi-VN" sz="2800" b="1" dirty="0" smtClean="0">
                <a:solidFill>
                  <a:srgbClr val="00B050"/>
                </a:solidFill>
                <a:latin typeface="Times New Roman" pitchFamily="18" charset="0"/>
                <a:cs typeface="Times New Roman" pitchFamily="18" charset="0"/>
              </a:rPr>
              <a:t>:</a:t>
            </a:r>
          </a:p>
          <a:p>
            <a:pPr>
              <a:buClr>
                <a:srgbClr val="FF0066"/>
              </a:buClr>
              <a:buFont typeface="Wingdings" pitchFamily="2" charset="2"/>
              <a:buChar char="Ø"/>
            </a:pPr>
            <a:r>
              <a:rPr lang="en-US" altLang="vi-VN" sz="2800" dirty="0" err="1" smtClean="0">
                <a:latin typeface="Times New Roman" pitchFamily="18" charset="0"/>
                <a:cs typeface="Times New Roman" pitchFamily="18" charset="0"/>
              </a:rPr>
              <a:t>Người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cứu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ngồi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trên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ghế</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hơi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duỗi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phía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trước</a:t>
            </a:r>
            <a:r>
              <a:rPr lang="en-US" altLang="vi-VN" sz="2800" dirty="0" smtClean="0">
                <a:latin typeface="Times New Roman" pitchFamily="18" charset="0"/>
                <a:cs typeface="Times New Roman" pitchFamily="18" charset="0"/>
              </a:rPr>
              <a:t>.</a:t>
            </a:r>
          </a:p>
          <a:p>
            <a:pPr>
              <a:buClr>
                <a:srgbClr val="FF0066"/>
              </a:buClr>
              <a:buFont typeface="Wingdings" pitchFamily="2" charset="2"/>
              <a:buChar char="Ø"/>
            </a:pPr>
            <a:r>
              <a:rPr lang="en-US" altLang="vi-VN" sz="2800" dirty="0" err="1" smtClean="0">
                <a:latin typeface="Times New Roman" pitchFamily="18" charset="0"/>
                <a:cs typeface="Times New Roman" pitchFamily="18" charset="0"/>
              </a:rPr>
              <a:t>Đỡ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đặt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trẻ</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nằm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sấp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dọc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theo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mặt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trước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cẳng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trẻ</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kẹp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giữa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nách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cổ</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ngửa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miệng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đầu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thấp</a:t>
            </a:r>
            <a:r>
              <a:rPr lang="en-US" altLang="vi-VN" sz="2800" dirty="0" smtClean="0">
                <a:latin typeface="Times New Roman" pitchFamily="18" charset="0"/>
                <a:cs typeface="Times New Roman" pitchFamily="18" charset="0"/>
              </a:rPr>
              <a:t>.</a:t>
            </a:r>
          </a:p>
          <a:p>
            <a:pPr>
              <a:buClr>
                <a:srgbClr val="FF0066"/>
              </a:buClr>
              <a:buFont typeface="Wingdings" pitchFamily="2" charset="2"/>
              <a:buChar char="Ø"/>
            </a:pPr>
            <a:r>
              <a:rPr lang="en-US" altLang="vi-VN" sz="2800" dirty="0" err="1" smtClean="0">
                <a:latin typeface="Times New Roman" pitchFamily="18" charset="0"/>
                <a:cs typeface="Times New Roman" pitchFamily="18" charset="0"/>
              </a:rPr>
              <a:t>Cách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vỗ</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Dùng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bàn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vỗ</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nhẹ</a:t>
            </a:r>
            <a:r>
              <a:rPr lang="en-US" altLang="vi-VN" sz="2800" b="1" dirty="0" smtClean="0">
                <a:latin typeface="Times New Roman" pitchFamily="18" charset="0"/>
                <a:cs typeface="Times New Roman" pitchFamily="18" charset="0"/>
              </a:rPr>
              <a:t> 5 </a:t>
            </a:r>
            <a:r>
              <a:rPr lang="en-US" altLang="vi-VN" sz="2800" b="1" dirty="0" err="1" smtClean="0">
                <a:latin typeface="Times New Roman" pitchFamily="18" charset="0"/>
                <a:cs typeface="Times New Roman" pitchFamily="18" charset="0"/>
              </a:rPr>
              <a:t>lần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lưng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trẻ</a:t>
            </a:r>
            <a:r>
              <a:rPr lang="en-US" altLang="vi-VN" sz="2800" dirty="0" smtClean="0">
                <a:latin typeface="Times New Roman" pitchFamily="18" charset="0"/>
                <a:cs typeface="Times New Roman" pitchFamily="18" charset="0"/>
              </a:rPr>
              <a:t> ở </a:t>
            </a:r>
            <a:r>
              <a:rPr lang="en-US" altLang="vi-VN" sz="2800" dirty="0" err="1" smtClean="0">
                <a:latin typeface="Times New Roman" pitchFamily="18" charset="0"/>
                <a:cs typeface="Times New Roman" pitchFamily="18" charset="0"/>
              </a:rPr>
              <a:t>vị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trí</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giữa</a:t>
            </a:r>
            <a:r>
              <a:rPr lang="en-US" altLang="vi-VN" sz="2800" b="1" dirty="0" smtClean="0">
                <a:latin typeface="Times New Roman" pitchFamily="18" charset="0"/>
                <a:cs typeface="Times New Roman" pitchFamily="18" charset="0"/>
              </a:rPr>
              <a:t> 2 </a:t>
            </a:r>
            <a:r>
              <a:rPr lang="en-US" altLang="vi-VN" sz="2800" b="1" dirty="0" err="1" smtClean="0">
                <a:latin typeface="Times New Roman" pitchFamily="18" charset="0"/>
                <a:cs typeface="Times New Roman" pitchFamily="18" charset="0"/>
              </a:rPr>
              <a:t>xương</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bả</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vai</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trên</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trục</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xương</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sống</a:t>
            </a:r>
            <a:r>
              <a:rPr lang="en-US" altLang="vi-VN" sz="2800" dirty="0" smtClean="0">
                <a:latin typeface="Times New Roman" pitchFamily="18" charset="0"/>
                <a:cs typeface="Times New Roman" pitchFamily="18" charset="0"/>
              </a:rPr>
              <a:t>.</a:t>
            </a:r>
          </a:p>
          <a:p>
            <a:pPr>
              <a:buClr>
                <a:srgbClr val="FF0066"/>
              </a:buClr>
              <a:buFont typeface="Wingdings" pitchFamily="2" charset="2"/>
              <a:buChar char="Ø"/>
            </a:pPr>
            <a:r>
              <a:rPr lang="en-US" altLang="vi-VN" sz="2800" dirty="0" err="1" smtClean="0">
                <a:latin typeface="Times New Roman" pitchFamily="18" charset="0"/>
                <a:cs typeface="Times New Roman" pitchFamily="18" charset="0"/>
              </a:rPr>
              <a:t>Nếu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chưa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dùng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phương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pháp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ấn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ngực</a:t>
            </a:r>
            <a:r>
              <a:rPr lang="en-US" altLang="vi-VN" dirty="0" smtClean="0">
                <a:cs typeface="Tahoma" pitchFamily="34" charset="0"/>
              </a:rPr>
              <a:t>.</a:t>
            </a:r>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272145920"/>
              </p:ext>
            </p:extLst>
          </p:nvPr>
        </p:nvGraphicFramePr>
        <p:xfrm>
          <a:off x="5638800" y="1066800"/>
          <a:ext cx="2895600" cy="5486400"/>
        </p:xfrm>
        <a:graphic>
          <a:graphicData uri="http://schemas.openxmlformats.org/presentationml/2006/ole">
            <mc:AlternateContent xmlns:mc="http://schemas.openxmlformats.org/markup-compatibility/2006">
              <mc:Choice xmlns:v="urn:schemas-microsoft-com:vml" Requires="v">
                <p:oleObj spid="_x0000_s12294" name="Bitmap Image" r:id="rId3" imgW="2343477" imgH="3172268" progId="Paint.Picture">
                  <p:embed/>
                </p:oleObj>
              </mc:Choice>
              <mc:Fallback>
                <p:oleObj name="Bitmap Image" r:id="rId3" imgW="2343477" imgH="3172268" progId="Paint.Picture">
                  <p:embed/>
                  <p:pic>
                    <p:nvPicPr>
                      <p:cNvPr id="0" name="Object 3"/>
                      <p:cNvPicPr>
                        <a:picLocks noChangeAspect="1" noChangeArrowheads="1"/>
                      </p:cNvPicPr>
                      <p:nvPr/>
                    </p:nvPicPr>
                    <p:blipFill>
                      <a:blip r:embed="rId4">
                        <a:lum bright="-48000" contrast="-6000"/>
                        <a:extLst>
                          <a:ext uri="{28A0092B-C50C-407E-A947-70E740481C1C}">
                            <a14:useLocalDpi xmlns:a14="http://schemas.microsoft.com/office/drawing/2010/main" val="0"/>
                          </a:ext>
                        </a:extLst>
                      </a:blip>
                      <a:srcRect/>
                      <a:stretch>
                        <a:fillRect/>
                      </a:stretch>
                    </p:blipFill>
                    <p:spPr bwMode="auto">
                      <a:xfrm>
                        <a:off x="5638800" y="1066800"/>
                        <a:ext cx="2895600" cy="5486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97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barn(inVertical)">
                                      <p:cBhvr>
                                        <p:cTn id="31" dur="500"/>
                                        <p:tgtEl>
                                          <p:spTgt spid="6">
                                            <p:txEl>
                                              <p:pRg st="0" end="0"/>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barn(inVertical)">
                                      <p:cBhvr>
                                        <p:cTn id="34" dur="500"/>
                                        <p:tgtEl>
                                          <p:spTgt spid="6">
                                            <p:txEl>
                                              <p:pRg st="1" end="1"/>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barn(inVertical)">
                                      <p:cBhvr>
                                        <p:cTn id="37" dur="500"/>
                                        <p:tgtEl>
                                          <p:spTgt spid="6">
                                            <p:txEl>
                                              <p:pRg st="2" end="2"/>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barn(inVertical)">
                                      <p:cBhvr>
                                        <p:cTn id="40" dur="500"/>
                                        <p:tgtEl>
                                          <p:spTgt spid="6">
                                            <p:txEl>
                                              <p:pRg st="3" end="3"/>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barn(inVertical)">
                                      <p:cBhvr>
                                        <p:cTn id="4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533400" y="951133"/>
            <a:ext cx="4267200" cy="5693866"/>
          </a:xfrm>
          <a:prstGeom prst="rect">
            <a:avLst/>
          </a:prstGeom>
        </p:spPr>
        <p:txBody>
          <a:bodyPr wrap="square">
            <a:spAutoFit/>
          </a:bodyPr>
          <a:lstStyle/>
          <a:p>
            <a:pPr>
              <a:buClr>
                <a:srgbClr val="FF0066"/>
              </a:buClr>
              <a:buFont typeface="Wingdings" pitchFamily="2" charset="2"/>
              <a:buChar char="v"/>
            </a:pPr>
            <a:r>
              <a:rPr lang="en-US" altLang="vi-VN" sz="2800" b="1" dirty="0" err="1" smtClean="0">
                <a:solidFill>
                  <a:srgbClr val="00B050"/>
                </a:solidFill>
                <a:latin typeface="Times New Roman" pitchFamily="18" charset="0"/>
                <a:cs typeface="Times New Roman" pitchFamily="18" charset="0"/>
              </a:rPr>
              <a:t>Phương</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pháp</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ấn</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ngực</a:t>
            </a:r>
            <a:r>
              <a:rPr lang="en-US" altLang="vi-VN" sz="2800" b="1" dirty="0" smtClean="0">
                <a:solidFill>
                  <a:srgbClr val="00B050"/>
                </a:solidFill>
                <a:latin typeface="Times New Roman" pitchFamily="18" charset="0"/>
                <a:cs typeface="Times New Roman" pitchFamily="18" charset="0"/>
              </a:rPr>
              <a:t>:</a:t>
            </a:r>
          </a:p>
          <a:p>
            <a:pPr>
              <a:buClr>
                <a:srgbClr val="FF0066"/>
              </a:buClr>
              <a:buFont typeface="Wingdings" pitchFamily="2" charset="2"/>
              <a:buChar char="Ø"/>
            </a:pPr>
            <a:r>
              <a:rPr lang="en-US" altLang="vi-VN" sz="2800" dirty="0" err="1" smtClean="0">
                <a:latin typeface="Times New Roman" pitchFamily="18" charset="0"/>
                <a:cs typeface="Times New Roman" pitchFamily="18" charset="0"/>
              </a:rPr>
              <a:t>Đỡ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trẻ</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nằm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ngửa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dọc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theo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cẳng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cổ</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ngửa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đầu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thấp</a:t>
            </a:r>
            <a:endParaRPr lang="en-US" altLang="vi-VN" sz="2800" dirty="0" smtClean="0">
              <a:latin typeface="Times New Roman" pitchFamily="18" charset="0"/>
              <a:cs typeface="Times New Roman" pitchFamily="18" charset="0"/>
            </a:endParaRPr>
          </a:p>
          <a:p>
            <a:pPr>
              <a:buClr>
                <a:srgbClr val="FF0066"/>
              </a:buClr>
              <a:buFont typeface="Wingdings" pitchFamily="2" charset="2"/>
              <a:buChar char="Ø"/>
            </a:pPr>
            <a:r>
              <a:rPr lang="en-US" altLang="vi-VN" sz="2800" dirty="0" err="1" smtClean="0">
                <a:latin typeface="Times New Roman" pitchFamily="18" charset="0"/>
                <a:cs typeface="Times New Roman" pitchFamily="18" charset="0"/>
              </a:rPr>
              <a:t>Đặt</a:t>
            </a:r>
            <a:r>
              <a:rPr lang="en-US" altLang="vi-VN" sz="2800" dirty="0" smtClean="0">
                <a:latin typeface="Times New Roman" pitchFamily="18" charset="0"/>
                <a:cs typeface="Times New Roman" pitchFamily="18" charset="0"/>
              </a:rPr>
              <a:t> 3 </a:t>
            </a:r>
            <a:r>
              <a:rPr lang="en-US" altLang="vi-VN" sz="2800" dirty="0" err="1" smtClean="0">
                <a:latin typeface="Times New Roman" pitchFamily="18" charset="0"/>
                <a:cs typeface="Times New Roman" pitchFamily="18" charset="0"/>
              </a:rPr>
              <a:t>ngón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từ</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điểm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giao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nhau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giữa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xương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ức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đường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ngang</a:t>
            </a:r>
            <a:r>
              <a:rPr lang="en-US" altLang="vi-VN" sz="2800" dirty="0" smtClean="0">
                <a:latin typeface="Times New Roman" pitchFamily="18" charset="0"/>
                <a:cs typeface="Times New Roman" pitchFamily="18" charset="0"/>
              </a:rPr>
              <a:t> qua 2 </a:t>
            </a:r>
            <a:r>
              <a:rPr lang="en-US" altLang="vi-VN" sz="2800" dirty="0" err="1" smtClean="0">
                <a:latin typeface="Times New Roman" pitchFamily="18" charset="0"/>
                <a:cs typeface="Times New Roman" pitchFamily="18" charset="0"/>
              </a:rPr>
              <a:t>núm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vú</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rút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bớt</a:t>
            </a:r>
            <a:r>
              <a:rPr lang="en-US" altLang="vi-VN" sz="2800" dirty="0" smtClean="0">
                <a:latin typeface="Times New Roman" pitchFamily="18" charset="0"/>
                <a:cs typeface="Times New Roman" pitchFamily="18" charset="0"/>
              </a:rPr>
              <a:t> 1 </a:t>
            </a:r>
            <a:r>
              <a:rPr lang="en-US" altLang="vi-VN" sz="2800" dirty="0" err="1" smtClean="0">
                <a:latin typeface="Times New Roman" pitchFamily="18" charset="0"/>
                <a:cs typeface="Times New Roman" pitchFamily="18" charset="0"/>
              </a:rPr>
              <a:t>ngón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sát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điểm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giao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nhau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ấn</a:t>
            </a:r>
            <a:r>
              <a:rPr lang="en-US" altLang="vi-VN" sz="2800" b="1" dirty="0" smtClean="0">
                <a:latin typeface="Times New Roman" pitchFamily="18" charset="0"/>
                <a:cs typeface="Times New Roman" pitchFamily="18" charset="0"/>
              </a:rPr>
              <a:t> 5 </a:t>
            </a:r>
            <a:r>
              <a:rPr lang="en-US" altLang="vi-VN" sz="2800" b="1" dirty="0" err="1" smtClean="0">
                <a:latin typeface="Times New Roman" pitchFamily="18" charset="0"/>
                <a:cs typeface="Times New Roman" pitchFamily="18" charset="0"/>
              </a:rPr>
              <a:t>lần</a:t>
            </a:r>
            <a:r>
              <a:rPr lang="en-US" altLang="vi-VN" sz="2800" b="1"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vuông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góc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với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thành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ngực</a:t>
            </a:r>
            <a:r>
              <a:rPr lang="en-US" altLang="vi-VN" sz="2800" dirty="0" smtClean="0">
                <a:latin typeface="Times New Roman" pitchFamily="18" charset="0"/>
                <a:cs typeface="Times New Roman" pitchFamily="18" charset="0"/>
              </a:rPr>
              <a:t>.</a:t>
            </a:r>
          </a:p>
          <a:p>
            <a:pPr>
              <a:buClr>
                <a:srgbClr val="FF0066"/>
              </a:buClr>
              <a:buFont typeface="Wingdings" pitchFamily="2" charset="2"/>
              <a:buChar char="Ø"/>
            </a:pPr>
            <a:r>
              <a:rPr lang="en-US" altLang="vi-VN" sz="2800" dirty="0" err="1" smtClean="0">
                <a:latin typeface="Times New Roman" pitchFamily="18" charset="0"/>
                <a:cs typeface="Times New Roman" pitchFamily="18" charset="0"/>
              </a:rPr>
              <a:t>Nếu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chưa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tiếp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tục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dùng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phương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pháp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vỗ</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lưng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Quy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trình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lặp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lại</a:t>
            </a:r>
            <a:r>
              <a:rPr lang="en-US" altLang="vi-VN" sz="2800" dirty="0" smtClean="0">
                <a:latin typeface="Times New Roman" pitchFamily="18" charset="0"/>
                <a:cs typeface="Times New Roman" pitchFamily="18" charset="0"/>
              </a:rPr>
              <a:t>.</a:t>
            </a:r>
            <a:endParaRPr lang="en-US" altLang="vi-VN" sz="2800" dirty="0" smtClean="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159418596"/>
              </p:ext>
            </p:extLst>
          </p:nvPr>
        </p:nvGraphicFramePr>
        <p:xfrm>
          <a:off x="5257800" y="990600"/>
          <a:ext cx="3276600" cy="2447925"/>
        </p:xfrm>
        <a:graphic>
          <a:graphicData uri="http://schemas.openxmlformats.org/presentationml/2006/ole">
            <mc:AlternateContent xmlns:mc="http://schemas.openxmlformats.org/markup-compatibility/2006">
              <mc:Choice xmlns:v="urn:schemas-microsoft-com:vml" Requires="v">
                <p:oleObj spid="_x0000_s13319" name="Bitmap Image" r:id="rId3" imgW="3371429" imgH="2448267" progId="Paint.Picture">
                  <p:embed/>
                </p:oleObj>
              </mc:Choice>
              <mc:Fallback>
                <p:oleObj name="Bitmap Image" r:id="rId3" imgW="3371429" imgH="2448267" progId="Paint.Picture">
                  <p:embed/>
                  <p:pic>
                    <p:nvPicPr>
                      <p:cNvPr id="0" name="Object 4"/>
                      <p:cNvPicPr>
                        <a:picLocks noChangeAspect="1" noChangeArrowheads="1"/>
                      </p:cNvPicPr>
                      <p:nvPr/>
                    </p:nvPicPr>
                    <p:blipFill>
                      <a:blip r:embed="rId4">
                        <a:lum bright="-48000"/>
                        <a:extLst>
                          <a:ext uri="{28A0092B-C50C-407E-A947-70E740481C1C}">
                            <a14:useLocalDpi xmlns:a14="http://schemas.microsoft.com/office/drawing/2010/main" val="0"/>
                          </a:ext>
                        </a:extLst>
                      </a:blip>
                      <a:srcRect/>
                      <a:stretch>
                        <a:fillRect/>
                      </a:stretch>
                    </p:blipFill>
                    <p:spPr bwMode="auto">
                      <a:xfrm>
                        <a:off x="5257800" y="990600"/>
                        <a:ext cx="3276600" cy="2447925"/>
                      </a:xfrm>
                      <a:prstGeom prst="rect">
                        <a:avLst/>
                      </a:prstGeom>
                      <a:solidFill>
                        <a:srgbClr val="0000FF"/>
                      </a:solidFill>
                      <a:ln>
                        <a:noFill/>
                      </a:ln>
                      <a:effectLst/>
                    </p:spPr>
                  </p:pic>
                </p:oleObj>
              </mc:Fallback>
            </mc:AlternateContent>
          </a:graphicData>
        </a:graphic>
      </p:graphicFrame>
      <p:pic>
        <p:nvPicPr>
          <p:cNvPr id="6" name="Picture 5" descr="Bls-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627060"/>
            <a:ext cx="3124200" cy="26670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905000" y="304800"/>
            <a:ext cx="4572000" cy="646331"/>
          </a:xfrm>
          <a:prstGeom prst="rect">
            <a:avLst/>
          </a:prstGeom>
        </p:spPr>
        <p:txBody>
          <a:bodyPr wrap="square">
            <a:spAutoFit/>
          </a:bodyPr>
          <a:lstStyle/>
          <a:p>
            <a:pPr algn="ctr"/>
            <a:r>
              <a:rPr lang="en-US" sz="3600" b="1" dirty="0" smtClean="0">
                <a:solidFill>
                  <a:srgbClr val="FF0000"/>
                </a:solidFill>
                <a:latin typeface="Times New Roman" pitchFamily="18" charset="0"/>
                <a:cs typeface="Times New Roman" pitchFamily="18" charset="0"/>
              </a:rPr>
              <a:t>TRẺ 0 ĐẾN 1 TUỔI</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17515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circle(in)">
                                      <p:cBhvr>
                                        <p:cTn id="15" dur="20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circle(in)">
                                      <p:cBhvr>
                                        <p:cTn id="20" dur="2000"/>
                                        <p:tgtEl>
                                          <p:spTgt spid="4">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circle(in)">
                                      <p:cBhvr>
                                        <p:cTn id="23" dur="2000"/>
                                        <p:tgtEl>
                                          <p:spTgt spid="4">
                                            <p:txEl>
                                              <p:pRg st="1" end="1"/>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circle(in)">
                                      <p:cBhvr>
                                        <p:cTn id="26" dur="2000"/>
                                        <p:tgtEl>
                                          <p:spTgt spid="4">
                                            <p:txEl>
                                              <p:pRg st="2" end="2"/>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circle(in)">
                                      <p:cBhvr>
                                        <p:cTn id="29"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685800" y="1600200"/>
            <a:ext cx="8077200" cy="2954655"/>
          </a:xfrm>
          <a:prstGeom prst="rect">
            <a:avLst/>
          </a:prstGeom>
          <a:noFill/>
        </p:spPr>
        <p:txBody>
          <a:bodyPr wrap="square" rtlCol="0">
            <a:spAutoFit/>
          </a:bodyPr>
          <a:lstStyle/>
          <a:p>
            <a:pPr algn="just"/>
            <a:r>
              <a:rPr lang="en-US" altLang="vi-VN" sz="2800" b="1" dirty="0" err="1" smtClean="0">
                <a:solidFill>
                  <a:srgbClr val="00B050"/>
                </a:solidFill>
                <a:latin typeface="Times New Roman" pitchFamily="18" charset="0"/>
                <a:cs typeface="Times New Roman" pitchFamily="18" charset="0"/>
              </a:rPr>
              <a:t>Lưu</a:t>
            </a:r>
            <a:r>
              <a:rPr lang="en-US" altLang="vi-VN" sz="2800" b="1" dirty="0" smtClean="0">
                <a:solidFill>
                  <a:srgbClr val="00B050"/>
                </a:solidFill>
                <a:latin typeface="Times New Roman" pitchFamily="18" charset="0"/>
                <a:cs typeface="Times New Roman" pitchFamily="18" charset="0"/>
              </a:rPr>
              <a:t> ý:</a:t>
            </a:r>
          </a:p>
          <a:p>
            <a:pPr algn="just">
              <a:buFont typeface="Arial" charset="0"/>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Xác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định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đúng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điểm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vỗ</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lưng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ấn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ngực</a:t>
            </a:r>
            <a:endParaRPr lang="en-US" altLang="vi-VN" sz="2800" dirty="0" smtClean="0">
              <a:latin typeface="Times New Roman" pitchFamily="18" charset="0"/>
              <a:cs typeface="Times New Roman" pitchFamily="18" charset="0"/>
            </a:endParaRPr>
          </a:p>
          <a:p>
            <a:pPr algn="just">
              <a:buFont typeface="Arial" charset="0"/>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Làm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xen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kẽ</a:t>
            </a:r>
            <a:r>
              <a:rPr lang="en-US" altLang="vi-VN" sz="2800" dirty="0" smtClean="0">
                <a:latin typeface="Times New Roman" pitchFamily="18" charset="0"/>
                <a:cs typeface="Times New Roman" pitchFamily="18" charset="0"/>
              </a:rPr>
              <a:t> 2 </a:t>
            </a:r>
            <a:r>
              <a:rPr lang="en-US" altLang="vi-VN" sz="2800" dirty="0" err="1" smtClean="0">
                <a:latin typeface="Times New Roman" pitchFamily="18" charset="0"/>
                <a:cs typeface="Times New Roman" pitchFamily="18" charset="0"/>
              </a:rPr>
              <a:t>phương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pháp</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vỗ</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lưng</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và</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ấn</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ngực</a:t>
            </a:r>
            <a:r>
              <a:rPr lang="en-US" altLang="vi-VN" sz="2800" b="1"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đến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khi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hoặc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khi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viên</a:t>
            </a:r>
            <a:r>
              <a:rPr lang="en-US" altLang="vi-VN" sz="2800" dirty="0" smtClean="0">
                <a:latin typeface="Times New Roman" pitchFamily="18" charset="0"/>
                <a:cs typeface="Times New Roman" pitchFamily="18" charset="0"/>
              </a:rPr>
              <a:t> y </a:t>
            </a:r>
            <a:r>
              <a:rPr lang="en-US" altLang="vi-VN" sz="2800" dirty="0" err="1" smtClean="0">
                <a:latin typeface="Times New Roman" pitchFamily="18" charset="0"/>
                <a:cs typeface="Times New Roman" pitchFamily="18" charset="0"/>
              </a:rPr>
              <a:t>tế</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đến</a:t>
            </a:r>
            <a:r>
              <a:rPr lang="en-US" altLang="vi-VN" sz="2800" dirty="0" smtClean="0">
                <a:latin typeface="Times New Roman" pitchFamily="18" charset="0"/>
                <a:cs typeface="Times New Roman" pitchFamily="18" charset="0"/>
              </a:rPr>
              <a:t>.</a:t>
            </a:r>
          </a:p>
          <a:p>
            <a:pPr algn="just">
              <a:buFont typeface="Arial" charset="0"/>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Nếu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chưa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trẻ</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bất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tỉnh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thì</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xử</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trí</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như</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trường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hợp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bất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tỉnh</a:t>
            </a:r>
            <a:r>
              <a:rPr lang="en-US" altLang="vi-VN" sz="2800" dirty="0" smtClean="0">
                <a:latin typeface="Times New Roman" pitchFamily="18" charset="0"/>
                <a:cs typeface="Times New Roman" pitchFamily="18" charset="0"/>
              </a:rPr>
              <a:t>.</a:t>
            </a:r>
          </a:p>
          <a:p>
            <a:endParaRPr lang="en-US" dirty="0"/>
          </a:p>
        </p:txBody>
      </p:sp>
      <p:sp>
        <p:nvSpPr>
          <p:cNvPr id="5" name="TextBox 4"/>
          <p:cNvSpPr txBox="1"/>
          <p:nvPr/>
        </p:nvSpPr>
        <p:spPr>
          <a:xfrm>
            <a:off x="1524000" y="685800"/>
            <a:ext cx="65532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TRẺ 0 ĐẾN 1 TUỔI</a:t>
            </a:r>
          </a:p>
        </p:txBody>
      </p:sp>
    </p:spTree>
    <p:extLst>
      <p:ext uri="{BB962C8B-B14F-4D97-AF65-F5344CB8AC3E}">
        <p14:creationId xmlns:p14="http://schemas.microsoft.com/office/powerpoint/2010/main" val="5397872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381000"/>
            <a:ext cx="70104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TRẺ TỪ 1 ĐẾN 8 TUỔI</a:t>
            </a:r>
            <a:endParaRPr lang="en-US" sz="3600" b="1" dirty="0">
              <a:solidFill>
                <a:srgbClr val="FF0000"/>
              </a:solidFill>
              <a:latin typeface="Times New Roman" pitchFamily="18" charset="0"/>
              <a:cs typeface="Times New Roman" pitchFamily="18" charset="0"/>
            </a:endParaRPr>
          </a:p>
        </p:txBody>
      </p:sp>
      <p:sp>
        <p:nvSpPr>
          <p:cNvPr id="5" name="TextBox 4"/>
          <p:cNvSpPr txBox="1"/>
          <p:nvPr/>
        </p:nvSpPr>
        <p:spPr>
          <a:xfrm>
            <a:off x="685801" y="1295400"/>
            <a:ext cx="4343400" cy="5262979"/>
          </a:xfrm>
          <a:prstGeom prst="rect">
            <a:avLst/>
          </a:prstGeom>
          <a:noFill/>
        </p:spPr>
        <p:txBody>
          <a:bodyPr wrap="square" rtlCol="0">
            <a:spAutoFit/>
          </a:bodyPr>
          <a:lstStyle/>
          <a:p>
            <a:pPr algn="just">
              <a:buClr>
                <a:srgbClr val="FF0066"/>
              </a:buClr>
            </a:pPr>
            <a:r>
              <a:rPr lang="en-US" altLang="vi-VN" sz="2800" b="1" dirty="0" err="1" smtClean="0">
                <a:solidFill>
                  <a:srgbClr val="008000"/>
                </a:solidFill>
                <a:latin typeface="Times New Roman" pitchFamily="18" charset="0"/>
                <a:cs typeface="Times New Roman" pitchFamily="18" charset="0"/>
              </a:rPr>
              <a:t>Phương</a:t>
            </a:r>
            <a:r>
              <a:rPr lang="en-US" altLang="vi-VN" sz="2800" b="1" dirty="0" smtClean="0">
                <a:solidFill>
                  <a:srgbClr val="008000"/>
                </a:solidFill>
                <a:latin typeface="Times New Roman" pitchFamily="18" charset="0"/>
                <a:cs typeface="Times New Roman" pitchFamily="18" charset="0"/>
              </a:rPr>
              <a:t> </a:t>
            </a:r>
            <a:r>
              <a:rPr lang="en-US" altLang="vi-VN" sz="2800" b="1" dirty="0" err="1" smtClean="0">
                <a:solidFill>
                  <a:srgbClr val="008000"/>
                </a:solidFill>
                <a:latin typeface="Times New Roman" pitchFamily="18" charset="0"/>
                <a:cs typeface="Times New Roman" pitchFamily="18" charset="0"/>
              </a:rPr>
              <a:t>pháp</a:t>
            </a:r>
            <a:r>
              <a:rPr lang="en-US" altLang="vi-VN" sz="2800" b="1" dirty="0" smtClean="0">
                <a:solidFill>
                  <a:srgbClr val="008000"/>
                </a:solidFill>
                <a:latin typeface="Times New Roman" pitchFamily="18" charset="0"/>
                <a:cs typeface="Times New Roman" pitchFamily="18" charset="0"/>
              </a:rPr>
              <a:t> </a:t>
            </a:r>
            <a:r>
              <a:rPr lang="en-US" altLang="vi-VN" sz="2800" b="1" dirty="0" err="1" smtClean="0">
                <a:solidFill>
                  <a:srgbClr val="008000"/>
                </a:solidFill>
                <a:latin typeface="Times New Roman" pitchFamily="18" charset="0"/>
                <a:cs typeface="Times New Roman" pitchFamily="18" charset="0"/>
              </a:rPr>
              <a:t>vỗ</a:t>
            </a:r>
            <a:r>
              <a:rPr lang="en-US" altLang="vi-VN" sz="2800" b="1" dirty="0" smtClean="0">
                <a:solidFill>
                  <a:srgbClr val="008000"/>
                </a:solidFill>
                <a:latin typeface="Times New Roman" pitchFamily="18" charset="0"/>
                <a:cs typeface="Times New Roman" pitchFamily="18" charset="0"/>
              </a:rPr>
              <a:t> </a:t>
            </a:r>
            <a:r>
              <a:rPr lang="en-US" altLang="vi-VN" sz="2800" b="1" dirty="0" err="1" smtClean="0">
                <a:solidFill>
                  <a:srgbClr val="008000"/>
                </a:solidFill>
                <a:latin typeface="Times New Roman" pitchFamily="18" charset="0"/>
                <a:cs typeface="Times New Roman" pitchFamily="18" charset="0"/>
              </a:rPr>
              <a:t>lưng</a:t>
            </a:r>
            <a:r>
              <a:rPr lang="en-US" altLang="vi-VN" sz="2800" b="1" dirty="0" smtClean="0">
                <a:solidFill>
                  <a:srgbClr val="008000"/>
                </a:solidFill>
                <a:latin typeface="Times New Roman" pitchFamily="18" charset="0"/>
                <a:cs typeface="Times New Roman" pitchFamily="18" charset="0"/>
              </a:rPr>
              <a:t>:</a:t>
            </a:r>
          </a:p>
          <a:p>
            <a:pPr algn="just">
              <a:buClr>
                <a:srgbClr val="FF0066"/>
              </a:buClr>
              <a:buFont typeface="Wingdings" pitchFamily="2" charset="2"/>
              <a:buChar char="Ø"/>
            </a:pPr>
            <a:r>
              <a:rPr lang="en-US" altLang="vi-VN" sz="2800" dirty="0" smtClean="0">
                <a:solidFill>
                  <a:srgbClr val="008000"/>
                </a:solidFill>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Trẻ</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đứng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đầu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cúi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thấp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miệng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há</a:t>
            </a:r>
            <a:r>
              <a:rPr lang="en-US" altLang="vi-VN" sz="2800" dirty="0" smtClean="0">
                <a:latin typeface="Times New Roman" pitchFamily="18" charset="0"/>
                <a:cs typeface="Times New Roman" pitchFamily="18" charset="0"/>
              </a:rPr>
              <a:t>.</a:t>
            </a:r>
          </a:p>
          <a:p>
            <a:pPr algn="just">
              <a:buClr>
                <a:srgbClr val="FF0066"/>
              </a:buClr>
              <a:buFont typeface="Wingdings" pitchFamily="2" charset="2"/>
              <a:buChar char="Ø"/>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Người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cứu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quỳ</a:t>
            </a:r>
            <a:r>
              <a:rPr lang="en-US" altLang="vi-VN" sz="2800" dirty="0" smtClean="0">
                <a:latin typeface="Times New Roman" pitchFamily="18" charset="0"/>
                <a:cs typeface="Times New Roman" pitchFamily="18" charset="0"/>
              </a:rPr>
              <a:t> 1 </a:t>
            </a:r>
            <a:r>
              <a:rPr lang="en-US" altLang="vi-VN" sz="2800" dirty="0" err="1" smtClean="0">
                <a:latin typeface="Times New Roman" pitchFamily="18" charset="0"/>
                <a:cs typeface="Times New Roman" pitchFamily="18" charset="0"/>
              </a:rPr>
              <a:t>bên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trẻ</a:t>
            </a:r>
            <a:r>
              <a:rPr lang="en-US" altLang="vi-VN" sz="2800" dirty="0" smtClean="0">
                <a:latin typeface="Times New Roman" pitchFamily="18" charset="0"/>
                <a:cs typeface="Times New Roman" pitchFamily="18" charset="0"/>
              </a:rPr>
              <a:t>, 1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ngực</a:t>
            </a:r>
            <a:r>
              <a:rPr lang="en-US" altLang="vi-VN" sz="2800" dirty="0" smtClean="0">
                <a:latin typeface="Times New Roman" pitchFamily="18" charset="0"/>
                <a:cs typeface="Times New Roman" pitchFamily="18" charset="0"/>
              </a:rPr>
              <a:t> – </a:t>
            </a:r>
            <a:r>
              <a:rPr lang="en-US" altLang="vi-VN" sz="2800" dirty="0" err="1" smtClean="0">
                <a:latin typeface="Times New Roman" pitchFamily="18" charset="0"/>
                <a:cs typeface="Times New Roman" pitchFamily="18" charset="0"/>
              </a:rPr>
              <a:t>cằm</a:t>
            </a:r>
            <a:r>
              <a:rPr lang="en-US" altLang="vi-VN" sz="2800" dirty="0" smtClean="0">
                <a:latin typeface="Times New Roman" pitchFamily="18" charset="0"/>
                <a:cs typeface="Times New Roman" pitchFamily="18" charset="0"/>
              </a:rPr>
              <a:t>, 1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vỗ</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tối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đa</a:t>
            </a:r>
            <a:r>
              <a:rPr lang="en-US" altLang="vi-VN" sz="2800" dirty="0" smtClean="0">
                <a:latin typeface="Times New Roman" pitchFamily="18" charset="0"/>
                <a:cs typeface="Times New Roman" pitchFamily="18" charset="0"/>
              </a:rPr>
              <a:t> </a:t>
            </a:r>
            <a:r>
              <a:rPr lang="en-US" altLang="vi-VN" sz="2800" b="1" dirty="0" smtClean="0">
                <a:latin typeface="Times New Roman" pitchFamily="18" charset="0"/>
                <a:cs typeface="Times New Roman" pitchFamily="18" charset="0"/>
              </a:rPr>
              <a:t>5 </a:t>
            </a:r>
            <a:r>
              <a:rPr lang="en-US" altLang="vi-VN" sz="2800" b="1" dirty="0" err="1" smtClean="0">
                <a:latin typeface="Times New Roman" pitchFamily="18" charset="0"/>
                <a:cs typeface="Times New Roman" pitchFamily="18" charset="0"/>
              </a:rPr>
              <a:t>lần</a:t>
            </a:r>
            <a:r>
              <a:rPr lang="en-US" altLang="vi-VN" sz="2800" b="1"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trí</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giữa</a:t>
            </a:r>
            <a:r>
              <a:rPr lang="en-US" altLang="vi-VN" sz="2800" dirty="0" smtClean="0">
                <a:latin typeface="Times New Roman" pitchFamily="18" charset="0"/>
                <a:cs typeface="Times New Roman" pitchFamily="18" charset="0"/>
              </a:rPr>
              <a:t> 2 </a:t>
            </a:r>
            <a:r>
              <a:rPr lang="en-US" altLang="vi-VN" sz="2800" dirty="0" err="1" smtClean="0">
                <a:latin typeface="Times New Roman" pitchFamily="18" charset="0"/>
                <a:cs typeface="Times New Roman" pitchFamily="18" charset="0"/>
              </a:rPr>
              <a:t>xương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bả</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vai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trên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trục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xương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sống</a:t>
            </a:r>
            <a:r>
              <a:rPr lang="en-US" altLang="vi-VN" sz="2800" dirty="0" smtClean="0">
                <a:latin typeface="Times New Roman" pitchFamily="18" charset="0"/>
                <a:cs typeface="Times New Roman" pitchFamily="18" charset="0"/>
              </a:rPr>
              <a:t>.</a:t>
            </a:r>
          </a:p>
          <a:p>
            <a:pPr algn="just">
              <a:buClr>
                <a:srgbClr val="FF0066"/>
              </a:buClr>
              <a:buFont typeface="Wingdings" pitchFamily="2" charset="2"/>
              <a:buChar char="Ø"/>
            </a:pPr>
            <a:r>
              <a:rPr lang="en-US" altLang="vi-VN" sz="2800" dirty="0" err="1" smtClean="0">
                <a:latin typeface="Times New Roman" pitchFamily="18" charset="0"/>
                <a:cs typeface="Times New Roman" pitchFamily="18" charset="0"/>
              </a:rPr>
              <a:t>Cách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vỗ</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từ</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ngoài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trong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từ</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dưới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lên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trên</a:t>
            </a:r>
            <a:r>
              <a:rPr lang="en-US" altLang="vi-VN" sz="2800" dirty="0" smtClean="0">
                <a:latin typeface="Times New Roman" pitchFamily="18" charset="0"/>
                <a:cs typeface="Times New Roman" pitchFamily="18" charset="0"/>
              </a:rPr>
              <a:t>.</a:t>
            </a:r>
          </a:p>
          <a:p>
            <a:pPr algn="just">
              <a:buClr>
                <a:srgbClr val="FF0066"/>
              </a:buClr>
              <a:buFont typeface="Wingdings" pitchFamily="2" charset="2"/>
              <a:buChar char="Ø"/>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Nếu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chưa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dùng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phương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pháp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ép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bụng</a:t>
            </a:r>
            <a:r>
              <a:rPr lang="en-US" altLang="vi-VN" sz="2800" dirty="0" smtClean="0">
                <a:latin typeface="Times New Roman" pitchFamily="18" charset="0"/>
                <a:cs typeface="Times New Roman" pitchFamily="18" charset="0"/>
              </a:rPr>
              <a:t>.</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95400"/>
            <a:ext cx="35083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635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circle(in)">
                                      <p:cBhvr>
                                        <p:cTn id="20" dur="2000"/>
                                        <p:tgtEl>
                                          <p:spTgt spid="5">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circle(in)">
                                      <p:cBhvr>
                                        <p:cTn id="23" dur="2000"/>
                                        <p:tgtEl>
                                          <p:spTgt spid="5">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circle(in)">
                                      <p:cBhvr>
                                        <p:cTn id="26" dur="20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304800" y="1219199"/>
            <a:ext cx="5029200" cy="4524315"/>
          </a:xfrm>
          <a:prstGeom prst="rect">
            <a:avLst/>
          </a:prstGeom>
        </p:spPr>
        <p:txBody>
          <a:bodyPr wrap="square">
            <a:spAutoFit/>
          </a:bodyPr>
          <a:lstStyle/>
          <a:p>
            <a:pPr lvl="1" algn="just">
              <a:buClr>
                <a:srgbClr val="FF0066"/>
              </a:buClr>
            </a:pPr>
            <a:r>
              <a:rPr lang="en-US" altLang="vi-VN" sz="2400" b="1" dirty="0" err="1" smtClean="0">
                <a:solidFill>
                  <a:srgbClr val="008000"/>
                </a:solidFill>
                <a:latin typeface="Times New Roman" pitchFamily="18" charset="0"/>
                <a:cs typeface="Times New Roman" pitchFamily="18" charset="0"/>
              </a:rPr>
              <a:t>Phương</a:t>
            </a:r>
            <a:r>
              <a:rPr lang="en-US" altLang="vi-VN" sz="2400" b="1" dirty="0" smtClean="0">
                <a:solidFill>
                  <a:srgbClr val="008000"/>
                </a:solidFill>
                <a:latin typeface="Times New Roman" pitchFamily="18" charset="0"/>
                <a:cs typeface="Times New Roman" pitchFamily="18" charset="0"/>
              </a:rPr>
              <a:t> </a:t>
            </a:r>
            <a:r>
              <a:rPr lang="en-US" altLang="vi-VN" sz="2400" b="1" dirty="0" err="1" smtClean="0">
                <a:solidFill>
                  <a:srgbClr val="008000"/>
                </a:solidFill>
                <a:latin typeface="Times New Roman" pitchFamily="18" charset="0"/>
                <a:cs typeface="Times New Roman" pitchFamily="18" charset="0"/>
              </a:rPr>
              <a:t>pháp</a:t>
            </a:r>
            <a:r>
              <a:rPr lang="en-US" altLang="vi-VN" sz="2400" b="1" dirty="0" smtClean="0">
                <a:solidFill>
                  <a:srgbClr val="008000"/>
                </a:solidFill>
                <a:latin typeface="Times New Roman" pitchFamily="18" charset="0"/>
                <a:cs typeface="Times New Roman" pitchFamily="18" charset="0"/>
              </a:rPr>
              <a:t> </a:t>
            </a:r>
            <a:r>
              <a:rPr lang="en-US" altLang="vi-VN" sz="2400" b="1" dirty="0" err="1" smtClean="0">
                <a:solidFill>
                  <a:srgbClr val="008000"/>
                </a:solidFill>
                <a:latin typeface="Times New Roman" pitchFamily="18" charset="0"/>
                <a:cs typeface="Times New Roman" pitchFamily="18" charset="0"/>
              </a:rPr>
              <a:t>Ép</a:t>
            </a:r>
            <a:r>
              <a:rPr lang="en-US" altLang="vi-VN" sz="2400" b="1" dirty="0" smtClean="0">
                <a:solidFill>
                  <a:srgbClr val="008000"/>
                </a:solidFill>
                <a:latin typeface="Times New Roman" pitchFamily="18" charset="0"/>
                <a:cs typeface="Times New Roman" pitchFamily="18" charset="0"/>
              </a:rPr>
              <a:t> </a:t>
            </a:r>
            <a:r>
              <a:rPr lang="en-US" altLang="vi-VN" sz="2400" b="1" dirty="0" err="1" smtClean="0">
                <a:solidFill>
                  <a:srgbClr val="008000"/>
                </a:solidFill>
                <a:latin typeface="Times New Roman" pitchFamily="18" charset="0"/>
                <a:cs typeface="Times New Roman" pitchFamily="18" charset="0"/>
              </a:rPr>
              <a:t>bụng</a:t>
            </a:r>
            <a:r>
              <a:rPr lang="en-US" altLang="vi-VN" sz="2400" b="1" dirty="0" smtClean="0">
                <a:solidFill>
                  <a:srgbClr val="008000"/>
                </a:solidFill>
                <a:latin typeface="Times New Roman" pitchFamily="18" charset="0"/>
                <a:cs typeface="Times New Roman" pitchFamily="18" charset="0"/>
              </a:rPr>
              <a:t>:</a:t>
            </a:r>
          </a:p>
          <a:p>
            <a:pPr algn="just">
              <a:buClr>
                <a:srgbClr val="FF0066"/>
              </a:buClr>
              <a:buFont typeface="Wingdings" pitchFamily="2" charset="2"/>
              <a:buChar char="Ø"/>
            </a:pP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Trẻ</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đứng</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đầu</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cúi</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thấp</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miệng</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há</a:t>
            </a:r>
            <a:r>
              <a:rPr lang="en-US" altLang="vi-VN" sz="2400" dirty="0" smtClean="0">
                <a:latin typeface="Times New Roman" pitchFamily="18" charset="0"/>
                <a:cs typeface="Times New Roman" pitchFamily="18" charset="0"/>
              </a:rPr>
              <a:t>. </a:t>
            </a:r>
          </a:p>
          <a:p>
            <a:pPr algn="just">
              <a:buClr>
                <a:srgbClr val="FF0066"/>
              </a:buClr>
              <a:buFont typeface="Wingdings" pitchFamily="2" charset="2"/>
              <a:buChar char="Ø"/>
            </a:pP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Người</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sơ</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cứu</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quỳ</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hoặc</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đứng</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phía</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sau</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trẻ</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vòng</a:t>
            </a:r>
            <a:r>
              <a:rPr lang="en-US" altLang="vi-VN" sz="2400" dirty="0" smtClean="0">
                <a:latin typeface="Times New Roman" pitchFamily="18" charset="0"/>
                <a:cs typeface="Times New Roman" pitchFamily="18" charset="0"/>
              </a:rPr>
              <a:t> 2 </a:t>
            </a:r>
            <a:r>
              <a:rPr lang="en-US" altLang="vi-VN" sz="2400" dirty="0" err="1" smtClean="0">
                <a:latin typeface="Times New Roman" pitchFamily="18" charset="0"/>
                <a:cs typeface="Times New Roman" pitchFamily="18" charset="0"/>
              </a:rPr>
              <a:t>tay</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phía</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trước</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bụng</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trẻ</a:t>
            </a:r>
            <a:r>
              <a:rPr lang="en-US" altLang="vi-VN" sz="2400" dirty="0" smtClean="0">
                <a:latin typeface="Times New Roman" pitchFamily="18" charset="0"/>
                <a:cs typeface="Times New Roman" pitchFamily="18" charset="0"/>
              </a:rPr>
              <a:t>, 1 </a:t>
            </a:r>
            <a:r>
              <a:rPr lang="en-US" altLang="vi-VN" sz="2400" dirty="0" err="1" smtClean="0">
                <a:latin typeface="Times New Roman" pitchFamily="18" charset="0"/>
                <a:cs typeface="Times New Roman" pitchFamily="18" charset="0"/>
              </a:rPr>
              <a:t>tay</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nắm</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đặt</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vào</a:t>
            </a:r>
            <a:r>
              <a:rPr lang="en-US" altLang="vi-VN" sz="2400" dirty="0" smtClean="0">
                <a:latin typeface="Times New Roman" pitchFamily="18" charset="0"/>
                <a:cs typeface="Times New Roman" pitchFamily="18" charset="0"/>
              </a:rPr>
              <a:t> </a:t>
            </a:r>
            <a:r>
              <a:rPr lang="en-US" altLang="vi-VN" sz="2400" b="1" dirty="0" err="1" smtClean="0">
                <a:latin typeface="Times New Roman" pitchFamily="18" charset="0"/>
                <a:cs typeface="Times New Roman" pitchFamily="18" charset="0"/>
              </a:rPr>
              <a:t>vị</a:t>
            </a:r>
            <a:r>
              <a:rPr lang="en-US" altLang="vi-VN" sz="2400" b="1" dirty="0" smtClean="0">
                <a:latin typeface="Times New Roman" pitchFamily="18" charset="0"/>
                <a:cs typeface="Times New Roman" pitchFamily="18" charset="0"/>
              </a:rPr>
              <a:t> </a:t>
            </a:r>
            <a:r>
              <a:rPr lang="en-US" altLang="vi-VN" sz="2400" b="1" dirty="0" err="1" smtClean="0">
                <a:latin typeface="Times New Roman" pitchFamily="18" charset="0"/>
                <a:cs typeface="Times New Roman" pitchFamily="18" charset="0"/>
              </a:rPr>
              <a:t>trí</a:t>
            </a:r>
            <a:r>
              <a:rPr lang="en-US" altLang="vi-VN" sz="2400" b="1" dirty="0" smtClean="0">
                <a:latin typeface="Times New Roman" pitchFamily="18" charset="0"/>
                <a:cs typeface="Times New Roman" pitchFamily="18" charset="0"/>
              </a:rPr>
              <a:t> </a:t>
            </a:r>
            <a:r>
              <a:rPr lang="en-US" altLang="vi-VN" sz="2400" b="1" dirty="0" err="1" smtClean="0">
                <a:latin typeface="Times New Roman" pitchFamily="18" charset="0"/>
                <a:cs typeface="Times New Roman" pitchFamily="18" charset="0"/>
              </a:rPr>
              <a:t>điểm</a:t>
            </a:r>
            <a:r>
              <a:rPr lang="en-US" altLang="vi-VN" sz="2400" b="1" dirty="0" smtClean="0">
                <a:latin typeface="Times New Roman" pitchFamily="18" charset="0"/>
                <a:cs typeface="Times New Roman" pitchFamily="18" charset="0"/>
              </a:rPr>
              <a:t> </a:t>
            </a:r>
            <a:r>
              <a:rPr lang="en-US" altLang="vi-VN" sz="2400" b="1" dirty="0" err="1" smtClean="0">
                <a:latin typeface="Times New Roman" pitchFamily="18" charset="0"/>
                <a:cs typeface="Times New Roman" pitchFamily="18" charset="0"/>
              </a:rPr>
              <a:t>giữa</a:t>
            </a:r>
            <a:r>
              <a:rPr lang="en-US" altLang="vi-VN" sz="2400" b="1" dirty="0" smtClean="0">
                <a:latin typeface="Times New Roman" pitchFamily="18" charset="0"/>
                <a:cs typeface="Times New Roman" pitchFamily="18" charset="0"/>
              </a:rPr>
              <a:t> </a:t>
            </a:r>
            <a:r>
              <a:rPr lang="en-US" altLang="vi-VN" sz="2400" b="1" dirty="0" err="1" smtClean="0">
                <a:latin typeface="Times New Roman" pitchFamily="18" charset="0"/>
                <a:cs typeface="Times New Roman" pitchFamily="18" charset="0"/>
              </a:rPr>
              <a:t>rốn</a:t>
            </a:r>
            <a:r>
              <a:rPr lang="en-US" altLang="vi-VN" sz="2400" b="1" dirty="0" smtClean="0">
                <a:latin typeface="Times New Roman" pitchFamily="18" charset="0"/>
                <a:cs typeface="Times New Roman" pitchFamily="18" charset="0"/>
              </a:rPr>
              <a:t> </a:t>
            </a:r>
            <a:r>
              <a:rPr lang="en-US" altLang="vi-VN" sz="2400" b="1" dirty="0" err="1" smtClean="0">
                <a:latin typeface="Times New Roman" pitchFamily="18" charset="0"/>
                <a:cs typeface="Times New Roman" pitchFamily="18" charset="0"/>
              </a:rPr>
              <a:t>và</a:t>
            </a:r>
            <a:r>
              <a:rPr lang="en-US" altLang="vi-VN" sz="2400" b="1" dirty="0" smtClean="0">
                <a:latin typeface="Times New Roman" pitchFamily="18" charset="0"/>
                <a:cs typeface="Times New Roman" pitchFamily="18" charset="0"/>
              </a:rPr>
              <a:t> </a:t>
            </a:r>
            <a:r>
              <a:rPr lang="en-US" altLang="vi-VN" sz="2400" b="1" dirty="0" err="1" smtClean="0">
                <a:latin typeface="Times New Roman" pitchFamily="18" charset="0"/>
                <a:cs typeface="Times New Roman" pitchFamily="18" charset="0"/>
              </a:rPr>
              <a:t>mũi</a:t>
            </a:r>
            <a:r>
              <a:rPr lang="en-US" altLang="vi-VN" sz="2400" b="1" dirty="0" smtClean="0">
                <a:latin typeface="Times New Roman" pitchFamily="18" charset="0"/>
                <a:cs typeface="Times New Roman" pitchFamily="18" charset="0"/>
              </a:rPr>
              <a:t> </a:t>
            </a:r>
            <a:r>
              <a:rPr lang="en-US" altLang="vi-VN" sz="2400" b="1" dirty="0" err="1" smtClean="0">
                <a:latin typeface="Times New Roman" pitchFamily="18" charset="0"/>
                <a:cs typeface="Times New Roman" pitchFamily="18" charset="0"/>
              </a:rPr>
              <a:t>ức</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tay</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kia</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bọc</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ra</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ngoài</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bàn</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tay</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trước</a:t>
            </a:r>
            <a:r>
              <a:rPr lang="en-US" altLang="vi-VN" sz="2400" dirty="0" smtClean="0">
                <a:latin typeface="Times New Roman" pitchFamily="18" charset="0"/>
                <a:cs typeface="Times New Roman" pitchFamily="18" charset="0"/>
              </a:rPr>
              <a:t>.</a:t>
            </a:r>
          </a:p>
          <a:p>
            <a:pPr algn="just">
              <a:buClr>
                <a:srgbClr val="FF0066"/>
              </a:buClr>
              <a:buFont typeface="Wingdings" pitchFamily="2" charset="2"/>
              <a:buChar char="Ø"/>
            </a:pP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Ép</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bụng</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đột</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ngột</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tối</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đa</a:t>
            </a:r>
            <a:r>
              <a:rPr lang="en-US" altLang="vi-VN" sz="2400" dirty="0" smtClean="0">
                <a:latin typeface="Times New Roman" pitchFamily="18" charset="0"/>
                <a:cs typeface="Times New Roman" pitchFamily="18" charset="0"/>
              </a:rPr>
              <a:t> </a:t>
            </a:r>
            <a:r>
              <a:rPr lang="en-US" altLang="vi-VN" sz="2400" b="1" dirty="0" smtClean="0">
                <a:latin typeface="Times New Roman" pitchFamily="18" charset="0"/>
                <a:cs typeface="Times New Roman" pitchFamily="18" charset="0"/>
              </a:rPr>
              <a:t>5 </a:t>
            </a:r>
            <a:r>
              <a:rPr lang="en-US" altLang="vi-VN" sz="2400" b="1" dirty="0" err="1" smtClean="0">
                <a:latin typeface="Times New Roman" pitchFamily="18" charset="0"/>
                <a:cs typeface="Times New Roman" pitchFamily="18" charset="0"/>
              </a:rPr>
              <a:t>lần</a:t>
            </a:r>
            <a:r>
              <a:rPr lang="en-US" altLang="vi-VN" sz="2400" b="1"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từ</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ngoài</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vào</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trong</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từ</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dưới</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lên</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trên</a:t>
            </a:r>
            <a:endParaRPr lang="en-US" altLang="vi-VN" sz="2400" dirty="0" smtClean="0">
              <a:latin typeface="Times New Roman" pitchFamily="18" charset="0"/>
              <a:cs typeface="Times New Roman" pitchFamily="18" charset="0"/>
            </a:endParaRPr>
          </a:p>
          <a:p>
            <a:pPr algn="just">
              <a:buClr>
                <a:srgbClr val="FF0066"/>
              </a:buClr>
              <a:buFont typeface="Wingdings" pitchFamily="2" charset="2"/>
              <a:buChar char="Ø"/>
            </a:pP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Nếu</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dị</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vật</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chưa</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ra</a:t>
            </a:r>
            <a:r>
              <a:rPr lang="en-US" altLang="vi-VN" sz="2400" dirty="0" smtClean="0">
                <a:latin typeface="Times New Roman" pitchFamily="18" charset="0"/>
                <a:cs typeface="Times New Roman" pitchFamily="18" charset="0"/>
              </a:rPr>
              <a:t> ta </a:t>
            </a:r>
            <a:r>
              <a:rPr lang="en-US" altLang="vi-VN" sz="2400" dirty="0" err="1" smtClean="0">
                <a:latin typeface="Times New Roman" pitchFamily="18" charset="0"/>
                <a:cs typeface="Times New Roman" pitchFamily="18" charset="0"/>
              </a:rPr>
              <a:t>tiếp</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tục</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dùng</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phương</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pháp</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vỗ</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lưng</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Quy</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trình</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lặp</a:t>
            </a:r>
            <a:r>
              <a:rPr lang="en-US" altLang="vi-VN" sz="2400" dirty="0" smtClean="0">
                <a:latin typeface="Times New Roman" pitchFamily="18" charset="0"/>
                <a:cs typeface="Times New Roman" pitchFamily="18" charset="0"/>
              </a:rPr>
              <a:t> </a:t>
            </a:r>
            <a:r>
              <a:rPr lang="en-US" altLang="vi-VN" sz="2400" dirty="0" err="1" smtClean="0">
                <a:latin typeface="Times New Roman" pitchFamily="18" charset="0"/>
                <a:cs typeface="Times New Roman" pitchFamily="18" charset="0"/>
              </a:rPr>
              <a:t>lại</a:t>
            </a:r>
            <a:r>
              <a:rPr lang="en-US" altLang="vi-VN" sz="2400" dirty="0" smtClean="0">
                <a:latin typeface="Times New Roman" pitchFamily="18" charset="0"/>
                <a:cs typeface="Times New Roman" pitchFamily="18" charset="0"/>
              </a:rPr>
              <a:t>.</a:t>
            </a:r>
            <a:endParaRPr lang="en-US" altLang="vi-VN" sz="2400" dirty="0" smtClean="0">
              <a:latin typeface="Times New Roman" pitchFamily="18" charset="0"/>
              <a:cs typeface="Times New Roman" pitchFamily="18" charset="0"/>
            </a:endParaRPr>
          </a:p>
        </p:txBody>
      </p:sp>
      <p:sp>
        <p:nvSpPr>
          <p:cNvPr id="5" name="TextBox 4"/>
          <p:cNvSpPr txBox="1"/>
          <p:nvPr/>
        </p:nvSpPr>
        <p:spPr>
          <a:xfrm>
            <a:off x="1066800" y="228600"/>
            <a:ext cx="6400800" cy="646331"/>
          </a:xfrm>
          <a:prstGeom prst="rect">
            <a:avLst/>
          </a:prstGeom>
          <a:noFill/>
        </p:spPr>
        <p:txBody>
          <a:bodyPr wrap="square" rtlCol="0">
            <a:spAutoFit/>
          </a:bodyPr>
          <a:lstStyle/>
          <a:p>
            <a:pPr algn="ctr"/>
            <a:r>
              <a:rPr lang="en-US" sz="3600" b="1" dirty="0" smtClean="0">
                <a:solidFill>
                  <a:srgbClr val="FF0000"/>
                </a:solidFill>
              </a:rPr>
              <a:t>TRẺ TỪ 1 ĐẾN 8 TUỔI</a:t>
            </a:r>
            <a:endParaRPr lang="en-US" sz="3600" b="1" dirty="0">
              <a:solidFill>
                <a:srgbClr val="FF0000"/>
              </a:solidFill>
            </a:endParaRPr>
          </a:p>
        </p:txBody>
      </p:sp>
      <p:pic>
        <p:nvPicPr>
          <p:cNvPr id="6" name="Picture 4" descr="http://images.alobacsi.vn/Images/Uploaded/Share/2014/8/31/Canh-giac-voi-di-vat-duong-tho-khi-tre-kho-khe-keo-dai-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762000"/>
            <a:ext cx="3276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15389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down)">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4" name="Picture 6" descr="http://k14.vcmedia.vn/k:thumb_w/600/uB4mqZWoubkMGMhfU7t7Y6dklDnZR/Image/2013/11/3c-ac7a3/tranh-ve-7-ky-nang-cuu-nguoi-ai-cung-can-bie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1144309"/>
            <a:ext cx="5105399" cy="4938713"/>
          </a:xfrm>
          <a:noFill/>
        </p:spPr>
      </p:pic>
      <p:sp>
        <p:nvSpPr>
          <p:cNvPr id="6" name="TextBox 5"/>
          <p:cNvSpPr txBox="1"/>
          <p:nvPr/>
        </p:nvSpPr>
        <p:spPr>
          <a:xfrm>
            <a:off x="1981200" y="381000"/>
            <a:ext cx="53340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TRẺ TỪ 1 ĐẾN 8 TUỔI</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907744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838200" y="1905000"/>
            <a:ext cx="7391400" cy="2677656"/>
          </a:xfrm>
          <a:prstGeom prst="rect">
            <a:avLst/>
          </a:prstGeom>
        </p:spPr>
        <p:txBody>
          <a:bodyPr wrap="square">
            <a:spAutoFit/>
          </a:bodyPr>
          <a:lstStyle/>
          <a:p>
            <a:pPr algn="just">
              <a:buFont typeface="Arial" charset="0"/>
              <a:buNone/>
            </a:pPr>
            <a:r>
              <a:rPr lang="en-US" altLang="vi-VN" sz="2800" b="1" dirty="0" err="1" smtClean="0">
                <a:solidFill>
                  <a:srgbClr val="00B050"/>
                </a:solidFill>
                <a:latin typeface="Times New Roman" pitchFamily="18" charset="0"/>
                <a:cs typeface="Times New Roman" pitchFamily="18" charset="0"/>
              </a:rPr>
              <a:t>Lưu</a:t>
            </a:r>
            <a:r>
              <a:rPr lang="en-US" altLang="vi-VN" sz="2800" b="1" dirty="0" smtClean="0">
                <a:solidFill>
                  <a:srgbClr val="00B050"/>
                </a:solidFill>
                <a:latin typeface="Times New Roman" pitchFamily="18" charset="0"/>
                <a:cs typeface="Times New Roman" pitchFamily="18" charset="0"/>
              </a:rPr>
              <a:t> ý:</a:t>
            </a:r>
          </a:p>
          <a:p>
            <a:pPr algn="just">
              <a:buFont typeface="Arial" charset="0"/>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Xác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định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đúng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điểm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vỗ</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lưng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ép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bụng</a:t>
            </a:r>
            <a:r>
              <a:rPr lang="en-US" altLang="vi-VN" sz="2800" dirty="0" smtClean="0">
                <a:latin typeface="Times New Roman" pitchFamily="18" charset="0"/>
                <a:cs typeface="Times New Roman" pitchFamily="18" charset="0"/>
              </a:rPr>
              <a:t>.</a:t>
            </a:r>
            <a:endParaRPr lang="en-US" altLang="vi-VN" sz="2800" b="1" dirty="0" smtClean="0">
              <a:solidFill>
                <a:srgbClr val="00B050"/>
              </a:solidFill>
              <a:latin typeface="Times New Roman" pitchFamily="18" charset="0"/>
              <a:cs typeface="Times New Roman" pitchFamily="18" charset="0"/>
            </a:endParaRPr>
          </a:p>
          <a:p>
            <a:pPr algn="just">
              <a:buFont typeface="Arial" charset="0"/>
              <a:buNone/>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Làm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xen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kẽ</a:t>
            </a:r>
            <a:r>
              <a:rPr lang="en-US" altLang="vi-VN" sz="2800" dirty="0" smtClean="0">
                <a:latin typeface="Times New Roman" pitchFamily="18" charset="0"/>
                <a:cs typeface="Times New Roman" pitchFamily="18" charset="0"/>
              </a:rPr>
              <a:t> 2 </a:t>
            </a:r>
            <a:r>
              <a:rPr lang="en-US" altLang="vi-VN" sz="2800" dirty="0" err="1" smtClean="0">
                <a:latin typeface="Times New Roman" pitchFamily="18" charset="0"/>
                <a:cs typeface="Times New Roman" pitchFamily="18" charset="0"/>
              </a:rPr>
              <a:t>phương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pháp</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vỗ</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lưng</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và</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ép</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bụng</a:t>
            </a:r>
            <a:r>
              <a:rPr lang="en-US" altLang="vi-VN" sz="2800" b="1"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đến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khi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hoặc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viên</a:t>
            </a:r>
            <a:r>
              <a:rPr lang="en-US" altLang="vi-VN" sz="2800" dirty="0" smtClean="0">
                <a:latin typeface="Times New Roman" pitchFamily="18" charset="0"/>
                <a:cs typeface="Times New Roman" pitchFamily="18" charset="0"/>
              </a:rPr>
              <a:t> y </a:t>
            </a:r>
            <a:r>
              <a:rPr lang="en-US" altLang="vi-VN" sz="2800" dirty="0" err="1" smtClean="0">
                <a:latin typeface="Times New Roman" pitchFamily="18" charset="0"/>
                <a:cs typeface="Times New Roman" pitchFamily="18" charset="0"/>
              </a:rPr>
              <a:t>tế</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đến</a:t>
            </a:r>
            <a:r>
              <a:rPr lang="en-US" altLang="vi-VN" sz="2800" dirty="0" smtClean="0">
                <a:latin typeface="Times New Roman" pitchFamily="18" charset="0"/>
                <a:cs typeface="Times New Roman" pitchFamily="18" charset="0"/>
              </a:rPr>
              <a:t>.</a:t>
            </a:r>
          </a:p>
          <a:p>
            <a:pPr algn="just">
              <a:buFontTx/>
              <a:buChar char="-"/>
            </a:pPr>
            <a:r>
              <a:rPr lang="en-US" altLang="vi-VN" sz="2800" dirty="0" err="1" smtClean="0">
                <a:latin typeface="Times New Roman" pitchFamily="18" charset="0"/>
                <a:cs typeface="Times New Roman" pitchFamily="18" charset="0"/>
              </a:rPr>
              <a:t>Nếu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chưa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trẻ</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bất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tỉnh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thì</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xử</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trí</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như</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trường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hợp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bất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tỉnh</a:t>
            </a:r>
            <a:r>
              <a:rPr lang="en-US" altLang="vi-VN" sz="2800" dirty="0" smtClean="0">
                <a:latin typeface="Times New Roman" pitchFamily="18" charset="0"/>
                <a:cs typeface="Times New Roman" pitchFamily="18" charset="0"/>
              </a:rPr>
              <a:t>.</a:t>
            </a:r>
            <a:endParaRPr lang="en-US" altLang="vi-VN" sz="2800" dirty="0" smtClean="0">
              <a:latin typeface="Times New Roman" pitchFamily="18" charset="0"/>
              <a:cs typeface="Times New Roman" pitchFamily="18" charset="0"/>
            </a:endParaRPr>
          </a:p>
        </p:txBody>
      </p:sp>
      <p:sp>
        <p:nvSpPr>
          <p:cNvPr id="5" name="TextBox 4"/>
          <p:cNvSpPr txBox="1"/>
          <p:nvPr/>
        </p:nvSpPr>
        <p:spPr>
          <a:xfrm>
            <a:off x="1981200" y="381000"/>
            <a:ext cx="53340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TRẺ TỪ 1 ĐẾN 8 TUỔI</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33135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ircle(in)">
                                      <p:cBhvr>
                                        <p:cTn id="20" dur="2000"/>
                                        <p:tgtEl>
                                          <p:spTgt spid="4">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circle(in)">
                                      <p:cBhvr>
                                        <p:cTn id="23"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432" y="1335256"/>
            <a:ext cx="4239144" cy="453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609600"/>
            <a:ext cx="7231852" cy="584775"/>
          </a:xfrm>
          <a:prstGeom prst="rect">
            <a:avLst/>
          </a:prstGeom>
          <a:noFill/>
        </p:spPr>
        <p:txBody>
          <a:bodyPr wrap="none" rtlCol="0">
            <a:spAutoFit/>
          </a:bodyPr>
          <a:lstStyle/>
          <a:p>
            <a:pPr algn="ctr"/>
            <a:r>
              <a:rPr lang="en-US" sz="3200" b="1" dirty="0" smtClean="0">
                <a:solidFill>
                  <a:srgbClr val="00B050"/>
                </a:solidFill>
                <a:latin typeface="Times New Roman" pitchFamily="18" charset="0"/>
                <a:cs typeface="Times New Roman" pitchFamily="18" charset="0"/>
              </a:rPr>
              <a:t>KÍNH THƯA CÁC BẬC PHU HUYNH </a:t>
            </a:r>
          </a:p>
        </p:txBody>
      </p:sp>
      <p:sp>
        <p:nvSpPr>
          <p:cNvPr id="9" name="TextBox 8"/>
          <p:cNvSpPr txBox="1"/>
          <p:nvPr/>
        </p:nvSpPr>
        <p:spPr>
          <a:xfrm>
            <a:off x="304800" y="2057400"/>
            <a:ext cx="3962400" cy="1908215"/>
          </a:xfrm>
          <a:prstGeom prst="rect">
            <a:avLst/>
          </a:prstGeom>
          <a:noFill/>
        </p:spPr>
        <p:txBody>
          <a:bodyPr wrap="square" rtlCol="0">
            <a:spAutoFit/>
          </a:bodyPr>
          <a:lstStyle/>
          <a:p>
            <a:pPr algn="just"/>
            <a:r>
              <a:rPr lang="en-US" sz="2000" b="1" dirty="0" smtClean="0">
                <a:solidFill>
                  <a:srgbClr val="FF0000"/>
                </a:solidFill>
                <a:latin typeface="Times New Roman" pitchFamily="18" charset="0"/>
                <a:cs typeface="Times New Roman" pitchFamily="18" charset="0"/>
              </a:rPr>
              <a:t>* XIN ĐƯỢC CHIA SẺ VỚI CÁC BẬC PHỤ HUYNH MỘT SỐ LƯU Ý:</a:t>
            </a:r>
          </a:p>
          <a:p>
            <a:pPr algn="just"/>
            <a:r>
              <a:rPr lang="en-US" sz="2000" b="1" dirty="0" smtClean="0">
                <a:solidFill>
                  <a:srgbClr val="FF0000"/>
                </a:solidFill>
                <a:latin typeface="Times New Roman" pitchFamily="18" charset="0"/>
                <a:cs typeface="Times New Roman" pitchFamily="18" charset="0"/>
              </a:rPr>
              <a:t>* KHI TRẺ BỊ HÓC DỊ VẬT ĐƯỜNG THỞ</a:t>
            </a:r>
          </a:p>
          <a:p>
            <a:endParaRPr lang="en-US" dirty="0"/>
          </a:p>
        </p:txBody>
      </p:sp>
      <p:sp>
        <p:nvSpPr>
          <p:cNvPr id="11" name="Rectangle 10"/>
          <p:cNvSpPr/>
          <p:nvPr/>
        </p:nvSpPr>
        <p:spPr>
          <a:xfrm>
            <a:off x="152400" y="1335256"/>
            <a:ext cx="4191000" cy="400110"/>
          </a:xfrm>
          <a:prstGeom prst="rect">
            <a:avLst/>
          </a:prstGeom>
        </p:spPr>
        <p:txBody>
          <a:bodyPr wrap="square">
            <a:spAutoFit/>
          </a:bodyPr>
          <a:lstStyle/>
          <a:p>
            <a:pPr lvl="0" algn="ctr"/>
            <a:r>
              <a:rPr lang="en-US" sz="2000" b="1" dirty="0" smtClean="0">
                <a:solidFill>
                  <a:srgbClr val="FF0000"/>
                </a:solidFill>
                <a:latin typeface="Times New Roman" pitchFamily="18" charset="0"/>
                <a:cs typeface="Times New Roman" pitchFamily="18" charset="0"/>
              </a:rPr>
              <a:t>TRƯỜNG </a:t>
            </a:r>
            <a:r>
              <a:rPr lang="en-US" sz="2000" b="1" dirty="0">
                <a:solidFill>
                  <a:srgbClr val="FF0000"/>
                </a:solidFill>
                <a:latin typeface="Times New Roman" pitchFamily="18" charset="0"/>
                <a:cs typeface="Times New Roman" pitchFamily="18" charset="0"/>
              </a:rPr>
              <a:t>MẦM </a:t>
            </a:r>
            <a:r>
              <a:rPr lang="en-US" sz="2000" b="1" dirty="0" smtClean="0">
                <a:solidFill>
                  <a:srgbClr val="FF0000"/>
                </a:solidFill>
                <a:latin typeface="Times New Roman" pitchFamily="18" charset="0"/>
                <a:cs typeface="Times New Roman" pitchFamily="18" charset="0"/>
              </a:rPr>
              <a:t>NON </a:t>
            </a:r>
            <a:r>
              <a:rPr lang="en-US" sz="2000" b="1" dirty="0">
                <a:solidFill>
                  <a:srgbClr val="FF0000"/>
                </a:solidFill>
                <a:latin typeface="Times New Roman" pitchFamily="18" charset="0"/>
                <a:cs typeface="Times New Roman" pitchFamily="18" charset="0"/>
              </a:rPr>
              <a:t>CỔ BI </a:t>
            </a:r>
          </a:p>
        </p:txBody>
      </p:sp>
      <p:graphicFrame>
        <p:nvGraphicFramePr>
          <p:cNvPr id="13" name="Object 12"/>
          <p:cNvGraphicFramePr>
            <a:graphicFrameLocks noChangeAspect="1"/>
          </p:cNvGraphicFramePr>
          <p:nvPr>
            <p:extLst>
              <p:ext uri="{D42A27DB-BD31-4B8C-83A1-F6EECF244321}">
                <p14:modId xmlns:p14="http://schemas.microsoft.com/office/powerpoint/2010/main" val="1042166405"/>
              </p:ext>
            </p:extLst>
          </p:nvPr>
        </p:nvGraphicFramePr>
        <p:xfrm>
          <a:off x="876300" y="4114800"/>
          <a:ext cx="2743200" cy="1993900"/>
        </p:xfrm>
        <a:graphic>
          <a:graphicData uri="http://schemas.openxmlformats.org/presentationml/2006/ole">
            <mc:AlternateContent xmlns:mc="http://schemas.openxmlformats.org/markup-compatibility/2006">
              <mc:Choice xmlns:v="urn:schemas-microsoft-com:vml" Requires="v">
                <p:oleObj spid="_x0000_s3076" name="Clip" r:id="rId4" imgW="2286389" imgH="1662262" progId="MS_ClipArt_Gallery.2">
                  <p:embed/>
                </p:oleObj>
              </mc:Choice>
              <mc:Fallback>
                <p:oleObj name="Clip" r:id="rId4" imgW="2286389" imgH="1662262"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4114800"/>
                        <a:ext cx="2743200" cy="199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814979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2000"/>
                                        <p:tgtEl>
                                          <p:spTgt spid="11">
                                            <p:txEl>
                                              <p:pRg st="0" end="0"/>
                                            </p:txEl>
                                          </p:spTgt>
                                        </p:tgtEl>
                                      </p:cBhvr>
                                    </p:animEffect>
                                    <p:anim calcmode="lin" valueType="num">
                                      <p:cBhvr>
                                        <p:cTn id="21" dur="2000" fill="hold"/>
                                        <p:tgtEl>
                                          <p:spTgt spid="11">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additive="base">
                                        <p:cTn id="2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ls-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3841"/>
            <a:ext cx="3151909" cy="4525963"/>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381000"/>
            <a:ext cx="72390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TRÊN 8 TUỔI VÀ NGƯỜI LỚN</a:t>
            </a:r>
            <a:endParaRPr lang="en-US" sz="3600" b="1" dirty="0">
              <a:solidFill>
                <a:srgbClr val="FF0000"/>
              </a:solidFill>
              <a:latin typeface="Times New Roman" pitchFamily="18" charset="0"/>
              <a:cs typeface="Times New Roman" pitchFamily="18" charset="0"/>
            </a:endParaRPr>
          </a:p>
        </p:txBody>
      </p:sp>
      <p:sp>
        <p:nvSpPr>
          <p:cNvPr id="6" name="TextBox 5"/>
          <p:cNvSpPr txBox="1"/>
          <p:nvPr/>
        </p:nvSpPr>
        <p:spPr>
          <a:xfrm>
            <a:off x="914400" y="1371600"/>
            <a:ext cx="4419600" cy="4678204"/>
          </a:xfrm>
          <a:prstGeom prst="rect">
            <a:avLst/>
          </a:prstGeom>
          <a:noFill/>
        </p:spPr>
        <p:txBody>
          <a:bodyPr wrap="square" rtlCol="0">
            <a:spAutoFit/>
          </a:bodyPr>
          <a:lstStyle/>
          <a:p>
            <a:pPr>
              <a:buClr>
                <a:srgbClr val="FF0066"/>
              </a:buClr>
              <a:buFont typeface="Wingdings" pitchFamily="2" charset="2"/>
              <a:buChar char="v"/>
            </a:pPr>
            <a:r>
              <a:rPr lang="en-US" altLang="vi-VN" sz="2800" b="1" dirty="0" err="1" smtClean="0">
                <a:solidFill>
                  <a:srgbClr val="008000"/>
                </a:solidFill>
                <a:latin typeface="Times New Roman" pitchFamily="18" charset="0"/>
                <a:cs typeface="Times New Roman" pitchFamily="18" charset="0"/>
              </a:rPr>
              <a:t>Phương</a:t>
            </a:r>
            <a:r>
              <a:rPr lang="en-US" altLang="vi-VN" sz="2800" b="1" dirty="0" smtClean="0">
                <a:solidFill>
                  <a:srgbClr val="008000"/>
                </a:solidFill>
                <a:latin typeface="Times New Roman" pitchFamily="18" charset="0"/>
                <a:cs typeface="Times New Roman" pitchFamily="18" charset="0"/>
              </a:rPr>
              <a:t> </a:t>
            </a:r>
            <a:r>
              <a:rPr lang="en-US" altLang="vi-VN" sz="2800" b="1" dirty="0" err="1" smtClean="0">
                <a:solidFill>
                  <a:srgbClr val="008000"/>
                </a:solidFill>
                <a:latin typeface="Times New Roman" pitchFamily="18" charset="0"/>
                <a:cs typeface="Times New Roman" pitchFamily="18" charset="0"/>
              </a:rPr>
              <a:t>pháp</a:t>
            </a:r>
            <a:r>
              <a:rPr lang="en-US" altLang="vi-VN" sz="2800" b="1" dirty="0" smtClean="0">
                <a:solidFill>
                  <a:srgbClr val="008000"/>
                </a:solidFill>
                <a:latin typeface="Times New Roman" pitchFamily="18" charset="0"/>
                <a:cs typeface="Times New Roman" pitchFamily="18" charset="0"/>
              </a:rPr>
              <a:t> </a:t>
            </a:r>
            <a:r>
              <a:rPr lang="en-US" altLang="vi-VN" sz="2800" b="1" dirty="0" err="1" smtClean="0">
                <a:solidFill>
                  <a:srgbClr val="008000"/>
                </a:solidFill>
                <a:latin typeface="Times New Roman" pitchFamily="18" charset="0"/>
                <a:cs typeface="Times New Roman" pitchFamily="18" charset="0"/>
              </a:rPr>
              <a:t>vỗ</a:t>
            </a:r>
            <a:r>
              <a:rPr lang="en-US" altLang="vi-VN" sz="2800" b="1" dirty="0" smtClean="0">
                <a:solidFill>
                  <a:srgbClr val="008000"/>
                </a:solidFill>
                <a:latin typeface="Times New Roman" pitchFamily="18" charset="0"/>
                <a:cs typeface="Times New Roman" pitchFamily="18" charset="0"/>
              </a:rPr>
              <a:t> </a:t>
            </a:r>
            <a:r>
              <a:rPr lang="en-US" altLang="vi-VN" sz="2800" b="1" dirty="0" err="1" smtClean="0">
                <a:solidFill>
                  <a:srgbClr val="008000"/>
                </a:solidFill>
                <a:latin typeface="Times New Roman" pitchFamily="18" charset="0"/>
                <a:cs typeface="Times New Roman" pitchFamily="18" charset="0"/>
              </a:rPr>
              <a:t>lưng</a:t>
            </a:r>
            <a:r>
              <a:rPr lang="en-US" altLang="vi-VN" sz="2800" b="1" dirty="0" smtClean="0">
                <a:solidFill>
                  <a:srgbClr val="008000"/>
                </a:solidFill>
                <a:latin typeface="Times New Roman" pitchFamily="18" charset="0"/>
                <a:cs typeface="Times New Roman" pitchFamily="18" charset="0"/>
              </a:rPr>
              <a:t>:</a:t>
            </a:r>
          </a:p>
          <a:p>
            <a:pPr>
              <a:buClr>
                <a:srgbClr val="FF0066"/>
              </a:buClr>
              <a:buFont typeface="Wingdings" pitchFamily="2" charset="2"/>
              <a:buChar char="Ø"/>
            </a:pPr>
            <a:r>
              <a:rPr lang="en-US" altLang="vi-VN" sz="2800" dirty="0" smtClean="0">
                <a:solidFill>
                  <a:srgbClr val="008000"/>
                </a:solidFill>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đứng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đầu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cúi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thấp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miệng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há</a:t>
            </a:r>
            <a:r>
              <a:rPr lang="en-US" altLang="vi-VN" sz="2800" dirty="0" smtClean="0">
                <a:latin typeface="Times New Roman" pitchFamily="18" charset="0"/>
                <a:cs typeface="Times New Roman" pitchFamily="18" charset="0"/>
              </a:rPr>
              <a:t>.</a:t>
            </a:r>
          </a:p>
          <a:p>
            <a:pPr>
              <a:buClr>
                <a:srgbClr val="FF0066"/>
              </a:buClr>
              <a:buFont typeface="Wingdings" pitchFamily="2" charset="2"/>
              <a:buChar char="Ø"/>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Người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cứu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đứng</a:t>
            </a:r>
            <a:r>
              <a:rPr lang="en-US" altLang="vi-VN" sz="2800" dirty="0" smtClean="0">
                <a:latin typeface="Times New Roman" pitchFamily="18" charset="0"/>
                <a:cs typeface="Times New Roman" pitchFamily="18" charset="0"/>
              </a:rPr>
              <a:t> 1 </a:t>
            </a:r>
            <a:r>
              <a:rPr lang="en-US" altLang="vi-VN" sz="2800" dirty="0" err="1" smtClean="0">
                <a:latin typeface="Times New Roman" pitchFamily="18" charset="0"/>
                <a:cs typeface="Times New Roman" pitchFamily="18" charset="0"/>
              </a:rPr>
              <a:t>bên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1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ngực</a:t>
            </a:r>
            <a:r>
              <a:rPr lang="en-US" altLang="vi-VN" sz="2800" dirty="0" smtClean="0">
                <a:latin typeface="Times New Roman" pitchFamily="18" charset="0"/>
                <a:cs typeface="Times New Roman" pitchFamily="18" charset="0"/>
              </a:rPr>
              <a:t> , 1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vỗ</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mạnh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tối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đa</a:t>
            </a:r>
            <a:r>
              <a:rPr lang="en-US" altLang="vi-VN" sz="2800" dirty="0" smtClean="0">
                <a:latin typeface="Times New Roman" pitchFamily="18" charset="0"/>
                <a:cs typeface="Times New Roman" pitchFamily="18" charset="0"/>
              </a:rPr>
              <a:t> </a:t>
            </a:r>
            <a:r>
              <a:rPr lang="en-US" altLang="vi-VN" sz="2800" b="1" dirty="0" smtClean="0">
                <a:latin typeface="Times New Roman" pitchFamily="18" charset="0"/>
                <a:cs typeface="Times New Roman" pitchFamily="18" charset="0"/>
              </a:rPr>
              <a:t>5 </a:t>
            </a:r>
            <a:r>
              <a:rPr lang="en-US" altLang="vi-VN" sz="2800" b="1" dirty="0" err="1" smtClean="0">
                <a:latin typeface="Times New Roman" pitchFamily="18" charset="0"/>
                <a:cs typeface="Times New Roman" pitchFamily="18" charset="0"/>
              </a:rPr>
              <a:t>lần</a:t>
            </a:r>
            <a:r>
              <a:rPr lang="en-US" altLang="vi-VN" sz="2800" b="1"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vào</a:t>
            </a:r>
            <a:r>
              <a:rPr lang="en-US" altLang="vi-VN" sz="2800"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vị</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trí</a:t>
            </a:r>
            <a:r>
              <a:rPr lang="en-US" altLang="vi-VN" sz="2800" b="1" dirty="0" smtClean="0">
                <a:latin typeface="Times New Roman" pitchFamily="18" charset="0"/>
                <a:cs typeface="Times New Roman" pitchFamily="18" charset="0"/>
              </a:rPr>
              <a:t> ở </a:t>
            </a:r>
            <a:r>
              <a:rPr lang="en-US" altLang="vi-VN" sz="2800" b="1" dirty="0" err="1" smtClean="0">
                <a:latin typeface="Times New Roman" pitchFamily="18" charset="0"/>
                <a:cs typeface="Times New Roman" pitchFamily="18" charset="0"/>
              </a:rPr>
              <a:t>giữa</a:t>
            </a:r>
            <a:r>
              <a:rPr lang="en-US" altLang="vi-VN" sz="2800" b="1" dirty="0" smtClean="0">
                <a:latin typeface="Times New Roman" pitchFamily="18" charset="0"/>
                <a:cs typeface="Times New Roman" pitchFamily="18" charset="0"/>
              </a:rPr>
              <a:t> 2 </a:t>
            </a:r>
            <a:r>
              <a:rPr lang="en-US" altLang="vi-VN" sz="2800" b="1" dirty="0" err="1" smtClean="0">
                <a:latin typeface="Times New Roman" pitchFamily="18" charset="0"/>
                <a:cs typeface="Times New Roman" pitchFamily="18" charset="0"/>
              </a:rPr>
              <a:t>xương</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bả</a:t>
            </a:r>
            <a:r>
              <a:rPr lang="en-US" altLang="vi-VN" sz="2800" b="1" dirty="0" smtClean="0">
                <a:latin typeface="Times New Roman" pitchFamily="18" charset="0"/>
                <a:cs typeface="Times New Roman" pitchFamily="18" charset="0"/>
              </a:rPr>
              <a:t> </a:t>
            </a:r>
            <a:r>
              <a:rPr lang="en-US" altLang="vi-VN" sz="2800" b="1" dirty="0" err="1" smtClean="0">
                <a:latin typeface="Times New Roman" pitchFamily="18" charset="0"/>
                <a:cs typeface="Times New Roman" pitchFamily="18" charset="0"/>
              </a:rPr>
              <a:t>vai</a:t>
            </a:r>
            <a:r>
              <a:rPr lang="en-US" altLang="vi-VN" sz="2800" b="1"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kiểm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tra</a:t>
            </a:r>
            <a:r>
              <a:rPr lang="en-US" altLang="vi-VN" sz="2800" dirty="0" smtClean="0">
                <a:latin typeface="Times New Roman" pitchFamily="18" charset="0"/>
                <a:cs typeface="Times New Roman" pitchFamily="18" charset="0"/>
              </a:rPr>
              <a:t> di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a:t>
            </a:r>
          </a:p>
          <a:p>
            <a:pPr>
              <a:buClr>
                <a:srgbClr val="FF0066"/>
              </a:buClr>
              <a:buFont typeface="Wingdings" pitchFamily="2" charset="2"/>
              <a:buChar char="Ø"/>
            </a:pP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Nếu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chưa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dùng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phương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pháp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ép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bụng</a:t>
            </a:r>
            <a:r>
              <a:rPr lang="en-US" altLang="vi-VN" sz="28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8204246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0" end="0"/>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p:cTn id="2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6">
                                            <p:txEl>
                                              <p:pRg st="1" end="1"/>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2" end="2"/>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p:cTn id="37"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043732"/>
            <a:ext cx="4114800" cy="5201424"/>
          </a:xfrm>
          <a:prstGeom prst="rect">
            <a:avLst/>
          </a:prstGeom>
        </p:spPr>
        <p:txBody>
          <a:bodyPr wrap="square">
            <a:spAutoFit/>
          </a:bodyPr>
          <a:lstStyle/>
          <a:p>
            <a:pPr lvl="1">
              <a:buClr>
                <a:srgbClr val="FF0066"/>
              </a:buClr>
            </a:pPr>
            <a:r>
              <a:rPr lang="en-US" altLang="vi-VN" sz="2400" b="1" dirty="0" err="1" smtClean="0">
                <a:solidFill>
                  <a:srgbClr val="008000"/>
                </a:solidFill>
                <a:latin typeface="Times New Roman" pitchFamily="18" charset="0"/>
                <a:cs typeface="Times New Roman" pitchFamily="18" charset="0"/>
              </a:rPr>
              <a:t>Phương</a:t>
            </a:r>
            <a:r>
              <a:rPr lang="en-US" altLang="vi-VN" sz="2400" b="1" dirty="0" smtClean="0">
                <a:solidFill>
                  <a:srgbClr val="008000"/>
                </a:solidFill>
                <a:latin typeface="Times New Roman" pitchFamily="18" charset="0"/>
                <a:cs typeface="Times New Roman" pitchFamily="18" charset="0"/>
              </a:rPr>
              <a:t> </a:t>
            </a:r>
            <a:r>
              <a:rPr lang="en-US" altLang="vi-VN" sz="2400" b="1" dirty="0" err="1" smtClean="0">
                <a:solidFill>
                  <a:srgbClr val="008000"/>
                </a:solidFill>
                <a:latin typeface="Times New Roman" pitchFamily="18" charset="0"/>
                <a:cs typeface="Times New Roman" pitchFamily="18" charset="0"/>
              </a:rPr>
              <a:t>pháp</a:t>
            </a:r>
            <a:r>
              <a:rPr lang="en-US" altLang="vi-VN" sz="2400" b="1" dirty="0" smtClean="0">
                <a:solidFill>
                  <a:srgbClr val="008000"/>
                </a:solidFill>
                <a:latin typeface="Times New Roman" pitchFamily="18" charset="0"/>
                <a:cs typeface="Times New Roman" pitchFamily="18" charset="0"/>
              </a:rPr>
              <a:t> ÉP </a:t>
            </a:r>
            <a:r>
              <a:rPr lang="en-US" altLang="vi-VN" sz="2400" b="1" dirty="0" err="1" smtClean="0">
                <a:solidFill>
                  <a:srgbClr val="008000"/>
                </a:solidFill>
                <a:latin typeface="Times New Roman" pitchFamily="18" charset="0"/>
                <a:cs typeface="Times New Roman" pitchFamily="18" charset="0"/>
              </a:rPr>
              <a:t>bụng</a:t>
            </a:r>
            <a:r>
              <a:rPr lang="en-US" altLang="vi-VN" sz="2400" b="1" dirty="0" smtClean="0">
                <a:solidFill>
                  <a:srgbClr val="008000"/>
                </a:solidFill>
                <a:latin typeface="Times New Roman" pitchFamily="18" charset="0"/>
                <a:cs typeface="Times New Roman" pitchFamily="18" charset="0"/>
              </a:rPr>
              <a:t>:</a:t>
            </a:r>
          </a:p>
          <a:p>
            <a:pPr>
              <a:buClr>
                <a:srgbClr val="FF0066"/>
              </a:buClr>
              <a:buFont typeface="Wingdings" pitchFamily="2" charset="2"/>
              <a:buChar char="Ø"/>
            </a:pP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đứng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đầu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cúi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thấp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miệng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há</a:t>
            </a:r>
            <a:r>
              <a:rPr lang="en-US" altLang="vi-VN" sz="2800" dirty="0" smtClean="0">
                <a:latin typeface="Times New Roman" pitchFamily="18" charset="0"/>
                <a:cs typeface="Times New Roman" pitchFamily="18" charset="0"/>
              </a:rPr>
              <a:t>. </a:t>
            </a:r>
          </a:p>
          <a:p>
            <a:pPr>
              <a:buClr>
                <a:srgbClr val="FF0066"/>
              </a:buClr>
              <a:buFont typeface="Wingdings" pitchFamily="2" charset="2"/>
              <a:buChar char="Ø"/>
            </a:pPr>
            <a:r>
              <a:rPr lang="en-US" altLang="vi-VN" sz="2800" dirty="0" err="1" smtClean="0">
                <a:latin typeface="Times New Roman" pitchFamily="18" charset="0"/>
                <a:cs typeface="Times New Roman" pitchFamily="18" charset="0"/>
              </a:rPr>
              <a:t>Người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sơ</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cứu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đứng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phía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sau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vòng</a:t>
            </a:r>
            <a:r>
              <a:rPr lang="en-US" altLang="vi-VN" sz="2800" dirty="0" smtClean="0">
                <a:latin typeface="Times New Roman" pitchFamily="18" charset="0"/>
                <a:cs typeface="Times New Roman" pitchFamily="18" charset="0"/>
              </a:rPr>
              <a:t> 2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phía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trước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bụng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1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nắm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đặt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trí</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điểm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giữa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rốn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mũi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ức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kia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bọc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ngoài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bàn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trước</a:t>
            </a:r>
            <a:r>
              <a:rPr lang="en-US" altLang="vi-VN" sz="2800" dirty="0" smtClean="0">
                <a:latin typeface="Times New Roman" pitchFamily="18" charset="0"/>
                <a:cs typeface="Times New Roman" pitchFamily="18" charset="0"/>
              </a:rPr>
              <a:t>.</a:t>
            </a:r>
          </a:p>
          <a:p>
            <a:pPr>
              <a:buClr>
                <a:srgbClr val="FF0066"/>
              </a:buClr>
              <a:buFont typeface="Wingdings" pitchFamily="2" charset="2"/>
              <a:buChar char="Ø"/>
            </a:pPr>
            <a:r>
              <a:rPr lang="en-US" altLang="vi-VN" sz="2800" dirty="0" err="1" smtClean="0">
                <a:latin typeface="Times New Roman" pitchFamily="18" charset="0"/>
                <a:cs typeface="Times New Roman" pitchFamily="18" charset="0"/>
              </a:rPr>
              <a:t>Ép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bụng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đột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ngột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tối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đa</a:t>
            </a:r>
            <a:r>
              <a:rPr lang="en-US" altLang="vi-VN" sz="2800" dirty="0" smtClean="0">
                <a:latin typeface="Times New Roman" pitchFamily="18" charset="0"/>
                <a:cs typeface="Times New Roman" pitchFamily="18" charset="0"/>
              </a:rPr>
              <a:t> </a:t>
            </a:r>
            <a:r>
              <a:rPr lang="en-US" altLang="vi-VN" sz="2800" b="1" dirty="0" smtClean="0">
                <a:latin typeface="Times New Roman" pitchFamily="18" charset="0"/>
                <a:cs typeface="Times New Roman" pitchFamily="18" charset="0"/>
              </a:rPr>
              <a:t>5 </a:t>
            </a:r>
            <a:r>
              <a:rPr lang="en-US" altLang="vi-VN" sz="2800" b="1" dirty="0" err="1" smtClean="0">
                <a:latin typeface="Times New Roman" pitchFamily="18" charset="0"/>
                <a:cs typeface="Times New Roman" pitchFamily="18" charset="0"/>
              </a:rPr>
              <a:t>lần</a:t>
            </a:r>
            <a:r>
              <a:rPr lang="en-US" altLang="vi-VN" sz="2800" b="1"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từ</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dưới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lên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trên</a:t>
            </a:r>
            <a:r>
              <a:rPr lang="en-US" altLang="vi-VN" sz="2800" dirty="0" smtClean="0">
                <a:latin typeface="Times New Roman" pitchFamily="18" charset="0"/>
                <a:cs typeface="Times New Roman" pitchFamily="18" charset="0"/>
              </a:rPr>
              <a:t>.</a:t>
            </a:r>
            <a:endParaRPr lang="en-US" altLang="vi-VN" sz="2800" dirty="0" smtClean="0">
              <a:latin typeface="Times New Roman" pitchFamily="18" charset="0"/>
              <a:cs typeface="Times New Roman" pitchFamily="18" charset="0"/>
            </a:endParaRPr>
          </a:p>
        </p:txBody>
      </p:sp>
      <p:pic>
        <p:nvPicPr>
          <p:cNvPr id="5" name="Picture 5" descr="Bls-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043732"/>
            <a:ext cx="3429000" cy="4899868"/>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43000" y="381000"/>
            <a:ext cx="72390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TRÊN 8 TUỔI VÀ NGƯỜI LỚN</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215385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circle(in)">
                                      <p:cBhvr>
                                        <p:cTn id="25" dur="20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additive="base">
                                        <p:cTn id="3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tinmoi.vn/2012/01/01/63_11_1325406918_05_cap-cuu-di-vat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485900"/>
            <a:ext cx="3581400" cy="3962400"/>
          </a:xfrm>
          <a:noFill/>
        </p:spPr>
      </p:pic>
      <p:pic>
        <p:nvPicPr>
          <p:cNvPr id="5" name="Picture 6" descr="http://images.alobacsi.vn/Images/Uploaded/Share/2012/12/13/So-cuu-khi-co-di-vat-dam-xuyen-da-mac-duong-th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3429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43000" y="381000"/>
            <a:ext cx="72390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TRÊN 8 TUỔI VÀ NGƯỜI LỚN</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968147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572547"/>
            <a:ext cx="61722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CÁCH XỬ TRÍ</a:t>
            </a:r>
            <a:endParaRPr lang="en-US" sz="3600" b="1" dirty="0">
              <a:solidFill>
                <a:srgbClr val="FF0000"/>
              </a:solidFill>
              <a:latin typeface="Times New Roman" pitchFamily="18" charset="0"/>
              <a:cs typeface="Times New Roman" pitchFamily="18" charset="0"/>
            </a:endParaRPr>
          </a:p>
        </p:txBody>
      </p:sp>
      <p:sp>
        <p:nvSpPr>
          <p:cNvPr id="7" name="Rectangle 6"/>
          <p:cNvSpPr/>
          <p:nvPr/>
        </p:nvSpPr>
        <p:spPr>
          <a:xfrm>
            <a:off x="838200" y="1179731"/>
            <a:ext cx="4267200" cy="4832092"/>
          </a:xfrm>
          <a:prstGeom prst="rect">
            <a:avLst/>
          </a:prstGeom>
        </p:spPr>
        <p:txBody>
          <a:bodyPr wrap="square">
            <a:spAutoFit/>
          </a:bodyPr>
          <a:lstStyle/>
          <a:p>
            <a:pPr algn="just">
              <a:buFont typeface="Arial" charset="0"/>
              <a:buNone/>
            </a:pPr>
            <a:r>
              <a:rPr lang="en-US" altLang="vi-VN" sz="2800" b="1" dirty="0" err="1" smtClean="0">
                <a:solidFill>
                  <a:srgbClr val="00B050"/>
                </a:solidFill>
                <a:latin typeface="Times New Roman" pitchFamily="18" charset="0"/>
                <a:cs typeface="Times New Roman" pitchFamily="18" charset="0"/>
              </a:rPr>
              <a:t>Lưu</a:t>
            </a:r>
            <a:r>
              <a:rPr lang="en-US" altLang="vi-VN" sz="2800" b="1" dirty="0" smtClean="0">
                <a:solidFill>
                  <a:srgbClr val="00B050"/>
                </a:solidFill>
                <a:latin typeface="Times New Roman" pitchFamily="18" charset="0"/>
                <a:cs typeface="Times New Roman" pitchFamily="18" charset="0"/>
              </a:rPr>
              <a:t> ý:</a:t>
            </a:r>
          </a:p>
          <a:p>
            <a:pPr algn="just"/>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Xác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định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đúng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điểm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vỗ</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lưng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ép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bụng</a:t>
            </a:r>
            <a:r>
              <a:rPr lang="en-US" altLang="vi-VN" sz="2800" dirty="0" smtClean="0">
                <a:latin typeface="Times New Roman" pitchFamily="18" charset="0"/>
                <a:cs typeface="Times New Roman" pitchFamily="18" charset="0"/>
              </a:rPr>
              <a:t>.</a:t>
            </a:r>
            <a:endParaRPr lang="en-US" altLang="vi-VN" sz="2800" b="1" dirty="0" smtClean="0">
              <a:solidFill>
                <a:srgbClr val="92D050"/>
              </a:solidFill>
              <a:latin typeface="Times New Roman" pitchFamily="18" charset="0"/>
              <a:cs typeface="Times New Roman" pitchFamily="18" charset="0"/>
            </a:endParaRPr>
          </a:p>
          <a:p>
            <a:pPr algn="just"/>
            <a:r>
              <a:rPr lang="en-US" altLang="vi-VN" sz="2800" dirty="0" err="1" smtClean="0">
                <a:latin typeface="Times New Roman" pitchFamily="18" charset="0"/>
                <a:cs typeface="Times New Roman" pitchFamily="18" charset="0"/>
              </a:rPr>
              <a:t>Nếu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chưa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làm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xen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kẽ</a:t>
            </a:r>
            <a:r>
              <a:rPr lang="en-US" altLang="vi-VN" sz="2800" dirty="0" smtClean="0">
                <a:latin typeface="Times New Roman" pitchFamily="18" charset="0"/>
                <a:cs typeface="Times New Roman" pitchFamily="18" charset="0"/>
              </a:rPr>
              <a:t> 2 </a:t>
            </a:r>
            <a:r>
              <a:rPr lang="en-US" altLang="vi-VN" sz="2800" dirty="0" err="1" smtClean="0">
                <a:latin typeface="Times New Roman" pitchFamily="18" charset="0"/>
                <a:cs typeface="Times New Roman" pitchFamily="18" charset="0"/>
              </a:rPr>
              <a:t>phương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pháp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vỗ</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lưng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ép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bụng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đến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khi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ngoài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hoặc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viên</a:t>
            </a:r>
            <a:r>
              <a:rPr lang="en-US" altLang="vi-VN" sz="2800" dirty="0" smtClean="0">
                <a:latin typeface="Times New Roman" pitchFamily="18" charset="0"/>
                <a:cs typeface="Times New Roman" pitchFamily="18" charset="0"/>
              </a:rPr>
              <a:t> y </a:t>
            </a:r>
            <a:r>
              <a:rPr lang="en-US" altLang="vi-VN" sz="2800" dirty="0" err="1" smtClean="0">
                <a:latin typeface="Times New Roman" pitchFamily="18" charset="0"/>
                <a:cs typeface="Times New Roman" pitchFamily="18" charset="0"/>
              </a:rPr>
              <a:t>tế</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đến</a:t>
            </a:r>
            <a:r>
              <a:rPr lang="en-US" altLang="vi-VN" sz="2800" dirty="0" smtClean="0">
                <a:latin typeface="Times New Roman" pitchFamily="18" charset="0"/>
                <a:cs typeface="Times New Roman" pitchFamily="18" charset="0"/>
              </a:rPr>
              <a:t>.</a:t>
            </a:r>
          </a:p>
          <a:p>
            <a:pPr algn="just"/>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Nếu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bất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tỉnh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thì</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xử</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trí</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như</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trường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hợp</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bất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tỉnh</a:t>
            </a:r>
            <a:r>
              <a:rPr lang="en-US" altLang="vi-VN" sz="2800" dirty="0" smtClean="0">
                <a:latin typeface="Times New Roman" pitchFamily="18" charset="0"/>
                <a:cs typeface="Times New Roman" pitchFamily="18" charset="0"/>
              </a:rPr>
              <a:t>.</a:t>
            </a:r>
            <a:endParaRPr lang="en-US" altLang="vi-VN" sz="2800" dirty="0" smtClean="0">
              <a:latin typeface="Times New Roman" pitchFamily="18" charset="0"/>
              <a:cs typeface="Times New Roman" pitchFamily="18" charset="0"/>
            </a:endParaRPr>
          </a:p>
        </p:txBody>
      </p:sp>
      <p:sp>
        <p:nvSpPr>
          <p:cNvPr id="8" name="AutoShape 2" descr="Bị hóc nhãn, bé 2 tuổi tổn thương não vì sai lầm trong sơ cứu - Tạp chí  điện tử Môi trường và Cuộc số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Bị hóc nhãn, bé 2 tuổi tổn thương não vì sai lầm trong sơ cứu - Tạp chí  điện tử Môi trường và Cuộc số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Bị hóc nhãn, bé 2 tuổi tổn thương não vì sai lầm trong sơ cứu - Tạp chí  điện tử Môi trường và Cuộc số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Bị hóc nhãn, bé 2 tuổi tổn thương não vì sai lầm trong sơ cứu - Tạp chí  điện tử Môi trường và Cuộc số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Bị hóc nhãn, bé 2 tuổi tổn thương não vì sai lầm trong sơ cứu - Tạp chí  điện tử Môi trường và Cuộc số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2" descr="Bị hóc nhãn, bé 2 tuổi tổn thương não vì sai lầm trong sơ cứu - Tạp chí  điện tử Môi trường và Cuộc số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descr="Bị hóc nhãn, bé 2 tuổi tổn thương não vì sai lầm trong sơ cứu - Tạp chí  điện tử Môi trường và Cuộc số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15" name="Picture 15" descr="C:\Users\Admin\Desktop\hoc-di-v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218" y="1586665"/>
            <a:ext cx="3429000" cy="440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9109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anim calcmode="lin" valueType="num">
                                      <p:cBhvr>
                                        <p:cTn id="2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57200"/>
            <a:ext cx="60960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KHÔNG CÓ AI GIÚP ĐỠ</a:t>
            </a:r>
            <a:endParaRPr lang="en-US" sz="3600" b="1" dirty="0">
              <a:solidFill>
                <a:srgbClr val="FF0000"/>
              </a:solidFill>
              <a:latin typeface="Times New Roman" pitchFamily="18" charset="0"/>
              <a:cs typeface="Times New Roman" pitchFamily="18" charset="0"/>
            </a:endParaRPr>
          </a:p>
        </p:txBody>
      </p:sp>
      <p:pic>
        <p:nvPicPr>
          <p:cNvPr id="5" name="Picture 4" descr="http://www.bacsinoigi.com/wp-content/uploads/2014/05/Heimlich-hoc-di-vat-600x3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75" y="1295400"/>
            <a:ext cx="79225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754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1447800"/>
            <a:ext cx="7086600" cy="1815882"/>
          </a:xfrm>
          <a:prstGeom prst="rect">
            <a:avLst/>
          </a:prstGeom>
        </p:spPr>
        <p:txBody>
          <a:bodyPr wrap="square">
            <a:spAutoFit/>
          </a:bodyPr>
          <a:lstStyle/>
          <a:p>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Vị</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trí</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số</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lần</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vỗ</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lưng</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và</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ép</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bụng</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ấn</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ngực</a:t>
            </a:r>
            <a:r>
              <a:rPr lang="en-US" altLang="vi-VN" sz="2800" b="1" i="1" dirty="0" smtClean="0">
                <a:latin typeface="Times New Roman" pitchFamily="18" charset="0"/>
                <a:cs typeface="Times New Roman" pitchFamily="18" charset="0"/>
              </a:rPr>
              <a:t>) </a:t>
            </a:r>
          </a:p>
          <a:p>
            <a:pPr algn="just"/>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Cách</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xử</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trí</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phải</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theo</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lứa</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tuổi</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Không</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ép</a:t>
            </a:r>
            <a:r>
              <a:rPr lang="en-US" altLang="vi-VN" sz="2800" b="1" i="1" dirty="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bụng</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đối</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với</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trẻ</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dưới</a:t>
            </a:r>
            <a:r>
              <a:rPr lang="en-US" altLang="vi-VN" sz="2800" b="1" i="1" dirty="0" smtClean="0">
                <a:latin typeface="Times New Roman" pitchFamily="18" charset="0"/>
                <a:cs typeface="Times New Roman" pitchFamily="18" charset="0"/>
              </a:rPr>
              <a:t> 1 </a:t>
            </a:r>
            <a:r>
              <a:rPr lang="en-US" altLang="vi-VN" sz="2800" b="1" i="1" dirty="0" err="1" smtClean="0">
                <a:latin typeface="Times New Roman" pitchFamily="18" charset="0"/>
                <a:cs typeface="Times New Roman" pitchFamily="18" charset="0"/>
              </a:rPr>
              <a:t>tuổi</a:t>
            </a:r>
            <a:r>
              <a:rPr lang="en-US" altLang="vi-VN" sz="2800" b="1" i="1" dirty="0" smtClean="0">
                <a:latin typeface="Times New Roman" pitchFamily="18" charset="0"/>
                <a:cs typeface="Times New Roman" pitchFamily="18" charset="0"/>
              </a:rPr>
              <a:t>)</a:t>
            </a:r>
          </a:p>
          <a:p>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Phải</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xử</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trí</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kịp</a:t>
            </a:r>
            <a:r>
              <a:rPr lang="en-US" altLang="vi-VN" sz="2800" b="1" i="1" dirty="0" smtClean="0">
                <a:latin typeface="Times New Roman" pitchFamily="18" charset="0"/>
                <a:cs typeface="Times New Roman" pitchFamily="18" charset="0"/>
              </a:rPr>
              <a:t> </a:t>
            </a:r>
            <a:r>
              <a:rPr lang="en-US" altLang="vi-VN" sz="2800" b="1" i="1" dirty="0" err="1" smtClean="0">
                <a:latin typeface="Times New Roman" pitchFamily="18" charset="0"/>
                <a:cs typeface="Times New Roman" pitchFamily="18" charset="0"/>
              </a:rPr>
              <a:t>thời</a:t>
            </a:r>
            <a:r>
              <a:rPr lang="en-US" altLang="vi-VN" b="1" i="1" dirty="0" smtClean="0"/>
              <a:t>.</a:t>
            </a:r>
            <a:endParaRPr lang="en-US" altLang="vi-VN" b="1" i="1" dirty="0" smtClean="0"/>
          </a:p>
        </p:txBody>
      </p:sp>
      <p:sp>
        <p:nvSpPr>
          <p:cNvPr id="6" name="TextBox 5"/>
          <p:cNvSpPr txBox="1"/>
          <p:nvPr/>
        </p:nvSpPr>
        <p:spPr>
          <a:xfrm>
            <a:off x="1219200" y="533400"/>
            <a:ext cx="64770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ĐIỂM CẦN LƯU Ý</a:t>
            </a:r>
            <a:endParaRPr lang="en-US" sz="3600" b="1" dirty="0">
              <a:solidFill>
                <a:srgbClr val="FF0000"/>
              </a:solidFill>
              <a:latin typeface="Times New Roman" pitchFamily="18" charset="0"/>
              <a:cs typeface="Times New Roman" pitchFamily="18" charset="0"/>
            </a:endParaRPr>
          </a:p>
        </p:txBody>
      </p:sp>
      <p:sp>
        <p:nvSpPr>
          <p:cNvPr id="7" name="AutoShape 2" descr="4 cách sơ cứu quan trọng giúp cứu mạng trẻ trong những trường hợp khẩn cấp  - Làm cha m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4 cách sơ cứu quan trọng giúp cứu mạng trẻ trong những trường hợp khẩn cấp  - Làm cha mẹ"/>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4 cách sơ cứu quan trọng giúp cứu mạng trẻ trong những trường hợp khẩn cấp  - Làm cha mẹ"/>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CHUYÊN GIA TƯ VẤN SƠ CỨU KHI BỊ HÓC DỊ VẬT BẤT CỨ AI CŨNG CẦN NẮM RÕ ĐỂ ỨNG  BIẾN KỊP THỜI - Mầm non Huỳnh Thị Hiế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CHUYÊN GIA TƯ VẤN SƠ CỨU KHI BỊ HÓC DỊ VẬT BẤT CỨ AI CŨNG CẦN NẮM RÕ ĐỂ ỨNG  BIẾN KỊP THỜI - Mầm non Huỳnh Thị Hiếu"/>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2" descr="CHUYÊN GIA TƯ VẤN SƠ CỨU KHI BỊ HÓC DỊ VẬT BẤT CỨ AI CŨNG CẦN NẮM RÕ ĐỂ ỨNG  BIẾN KỊP THỜI - Mầm non Huỳnh Thị Hiếu"/>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CHUYÊN GIA TƯ VẤN SƠ CỨU KHI BỊ HÓC DỊ VẬT BẤT CỨ AI CŨNG CẦN NẮM RÕ ĐỂ ỨNG  BIẾN KỊP THỜI - Mầm non Huỳnh Thị Hiếu"/>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6" descr="CHUYÊN GIA TƯ VẤN SƠ CỨU KHI BỊ HÓC DỊ VẬT BẤT CỨ AI CŨNG CẦN NẮM RÕ ĐỂ ỨNG  BIẾN KỊP THỜI - Mầm non Huỳnh Thị Hiếu"/>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8" descr="CHUYÊN GIA TƯ VẤN SƠ CỨU KHI BỊ HÓC DỊ VẬT BẤT CỨ AI CŨNG CẦN NẮM RÕ ĐỂ ỨNG  BIẾN KỊP THỜI - Mầm non Huỳnh Thị Hiếu"/>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0" descr="CHUYÊN GIA TƯ VẤN SƠ CỨU KHI BỊ HÓC DỊ VẬT BẤT CỨ AI CŨNG CẦN NẮM RÕ ĐỂ ỨNG  BIẾN KỊP THỜI - Mầm non Huỳnh Thị Hiếu"/>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22" descr="CHUYÊN GIA TƯ VẤN SƠ CỨU KHI BỊ HÓC DỊ VẬT BẤT CỨ AI CŨNG CẦN NẮM RÕ ĐỂ ỨNG  BIẾN KỊP THỜI - Mầm non Huỳnh Thị Hiếu"/>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24" descr="CHUYÊN GIA TƯ VẤN SƠ CỨU KHI BỊ HÓC DỊ VẬT BẤT CỨ AI CŨNG CẦN NẮM RÕ ĐỂ ỨNG  BIẾN KỊP THỜI - Mầm non Huỳnh Thị Hiếu"/>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26" descr="CHUYÊN GIA TƯ VẤN SƠ CỨU KHI BỊ HÓC DỊ VẬT BẤT CỨ AI CŨNG CẦN NẮM RÕ ĐỂ ỨNG  BIẾN KỊP THỜI - Mầm non Huỳnh Thị Hiếu"/>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1527175" y="3657600"/>
            <a:ext cx="5940425" cy="369332"/>
          </a:xfrm>
          <a:prstGeom prst="rect">
            <a:avLst/>
          </a:prstGeom>
          <a:noFill/>
        </p:spPr>
        <p:txBody>
          <a:bodyPr wrap="square" rtlCol="0">
            <a:spAutoFit/>
          </a:bodyPr>
          <a:lstStyle/>
          <a:p>
            <a:endParaRPr lang="en-US" dirty="0"/>
          </a:p>
        </p:txBody>
      </p:sp>
      <p:pic>
        <p:nvPicPr>
          <p:cNvPr id="15387" name="Picture 27" descr="C:\Users\Admin\Desktop\D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6" y="3428999"/>
            <a:ext cx="5711824"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48008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circle(in)">
                                      <p:cBhvr>
                                        <p:cTn id="20" dur="20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5387"/>
                                        </p:tgtEl>
                                        <p:attrNameLst>
                                          <p:attrName>style.visibility</p:attrName>
                                        </p:attrNameLst>
                                      </p:cBhvr>
                                      <p:to>
                                        <p:strVal val="visible"/>
                                      </p:to>
                                    </p:set>
                                    <p:animEffect transition="in" filter="circle(in)">
                                      <p:cBhvr>
                                        <p:cTn id="25" dur="2000"/>
                                        <p:tgtEl>
                                          <p:spTgt spid="15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descr="Hình ảnh Slide cảm ơn, lời kết thúc slide đẹp mắt, chuyên nghiệ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3" name="Picture 7" descr="Tổng hợp Slide cảm ơn, slide kết thúc đẹp và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6" y="160339"/>
            <a:ext cx="8531224" cy="646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082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838200"/>
            <a:ext cx="8763000" cy="584775"/>
          </a:xfrm>
          <a:prstGeom prst="rect">
            <a:avLst/>
          </a:prstGeom>
          <a:noFill/>
        </p:spPr>
        <p:txBody>
          <a:bodyPr wrap="square" rtlCol="0">
            <a:spAutoFit/>
          </a:bodyPr>
          <a:lstStyle/>
          <a:p>
            <a:pPr algn="ctr"/>
            <a:r>
              <a:rPr lang="vi-VN" sz="3200" b="1" dirty="0">
                <a:solidFill>
                  <a:srgbClr val="FF0000"/>
                </a:solidFill>
                <a:latin typeface="Times New Roman" pitchFamily="18" charset="0"/>
                <a:cs typeface="Times New Roman" pitchFamily="18" charset="0"/>
              </a:rPr>
              <a:t>Cách xử lý khi trẻ bị hóc dị vật đường thở? </a:t>
            </a:r>
            <a:endParaRPr lang="en-US" sz="3200" b="1" dirty="0" smtClean="0">
              <a:solidFill>
                <a:srgbClr val="FF0000"/>
              </a:solidFill>
              <a:latin typeface="Times New Roman" pitchFamily="18" charset="0"/>
              <a:cs typeface="Times New Roman" pitchFamily="18" charset="0"/>
            </a:endParaRPr>
          </a:p>
        </p:txBody>
      </p:sp>
      <p:sp>
        <p:nvSpPr>
          <p:cNvPr id="6" name="TextBox 5"/>
          <p:cNvSpPr txBox="1"/>
          <p:nvPr/>
        </p:nvSpPr>
        <p:spPr>
          <a:xfrm>
            <a:off x="533400" y="2514600"/>
            <a:ext cx="8153400" cy="369332"/>
          </a:xfrm>
          <a:prstGeom prst="rect">
            <a:avLst/>
          </a:prstGeom>
          <a:noFill/>
        </p:spPr>
        <p:txBody>
          <a:bodyPr wrap="square" rtlCol="0">
            <a:spAutoFit/>
          </a:bodyPr>
          <a:lstStyle/>
          <a:p>
            <a:endParaRPr lang="en-US" dirty="0"/>
          </a:p>
        </p:txBody>
      </p:sp>
      <p:sp>
        <p:nvSpPr>
          <p:cNvPr id="7" name="TextBox 6"/>
          <p:cNvSpPr txBox="1"/>
          <p:nvPr/>
        </p:nvSpPr>
        <p:spPr>
          <a:xfrm>
            <a:off x="457200" y="1828800"/>
            <a:ext cx="8001000" cy="1938992"/>
          </a:xfrm>
          <a:prstGeom prst="rect">
            <a:avLst/>
          </a:prstGeom>
          <a:noFill/>
        </p:spPr>
        <p:txBody>
          <a:bodyPr wrap="square" rtlCol="0">
            <a:spAutoFit/>
          </a:bodyPr>
          <a:lstStyle/>
          <a:p>
            <a:pPr algn="just"/>
            <a:r>
              <a:rPr lang="vi-VN" sz="2400" b="1" dirty="0" smtClean="0">
                <a:solidFill>
                  <a:srgbClr val="7030A0"/>
                </a:solidFill>
                <a:latin typeface="Times New Roman" pitchFamily="18" charset="0"/>
                <a:cs typeface="Times New Roman" pitchFamily="18" charset="0"/>
              </a:rPr>
              <a:t>Khi trẻ bị hóc dị vật đường thở, nghĩa là có một vật thể nào đó (thường là thức ăn hoặc những đồ vật nhỏ)rơi vào khí quản khiến không khí không lưu thông vào phổi làm bé không thể thở được. </a:t>
            </a:r>
          </a:p>
          <a:p>
            <a:pPr algn="just"/>
            <a:endParaRPr lang="en-US" sz="2400" dirty="0">
              <a:solidFill>
                <a:srgbClr val="7030A0"/>
              </a:solidFill>
              <a:latin typeface="Times New Roman" pitchFamily="18" charset="0"/>
              <a:cs typeface="Times New Roman" pitchFamily="18" charset="0"/>
            </a:endParaRPr>
          </a:p>
        </p:txBody>
      </p:sp>
      <p:pic>
        <p:nvPicPr>
          <p:cNvPr id="8" name="Picture 4" descr="Bls-4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3505200"/>
            <a:ext cx="3810000" cy="3048000"/>
          </a:xfrm>
          <a:noFill/>
          <a:ln w="50800">
            <a:solidFill>
              <a:srgbClr val="BBE0E3"/>
            </a:solidFill>
            <a:miter lim="800000"/>
            <a:headEnd/>
            <a:tailEnd/>
          </a:ln>
        </p:spPr>
      </p:pic>
      <p:pic>
        <p:nvPicPr>
          <p:cNvPr id="9" name="Picture 14" descr="http://chaobs.com/Portals/0/SongKhoe/30082014/hoc-di-v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3505200"/>
            <a:ext cx="4076700" cy="303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052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1371600" y="609600"/>
            <a:ext cx="5943600" cy="923330"/>
          </a:xfrm>
          <a:prstGeom prst="rect">
            <a:avLst/>
          </a:prstGeom>
          <a:noFill/>
        </p:spPr>
        <p:txBody>
          <a:bodyPr wrap="square" rtlCol="0">
            <a:spAutoFit/>
          </a:bodyPr>
          <a:lstStyle/>
          <a:p>
            <a:pPr algn="ctr"/>
            <a:r>
              <a:rPr lang="en-US" sz="5400" b="1" dirty="0" smtClean="0">
                <a:latin typeface="Times New Roman" pitchFamily="18" charset="0"/>
                <a:cs typeface="Times New Roman" pitchFamily="18" charset="0"/>
              </a:rPr>
              <a:t>NỘI DUNG</a:t>
            </a:r>
            <a:endParaRPr lang="en-US" sz="5400" b="1" dirty="0">
              <a:latin typeface="Times New Roman" pitchFamily="18" charset="0"/>
              <a:cs typeface="Times New Roman" pitchFamily="18" charset="0"/>
            </a:endParaRPr>
          </a:p>
        </p:txBody>
      </p:sp>
      <p:sp>
        <p:nvSpPr>
          <p:cNvPr id="9" name="TextBox 8"/>
          <p:cNvSpPr txBox="1"/>
          <p:nvPr/>
        </p:nvSpPr>
        <p:spPr>
          <a:xfrm>
            <a:off x="914400" y="2057400"/>
            <a:ext cx="7467600" cy="2831544"/>
          </a:xfrm>
          <a:prstGeom prst="rect">
            <a:avLst/>
          </a:prstGeom>
          <a:noFill/>
        </p:spPr>
        <p:txBody>
          <a:bodyPr wrap="square" rtlCol="0">
            <a:spAutoFit/>
          </a:bodyPr>
          <a:lstStyle/>
          <a:p>
            <a:pPr>
              <a:buFont typeface="Arial" charset="0"/>
              <a:buNone/>
            </a:pPr>
            <a:r>
              <a:rPr lang="en-US" altLang="vi-VN" sz="4000" b="1" dirty="0" smtClean="0">
                <a:solidFill>
                  <a:srgbClr val="336600"/>
                </a:solidFill>
                <a:latin typeface="Times New Roman" pitchFamily="18" charset="0"/>
                <a:cs typeface="Times New Roman" pitchFamily="18" charset="0"/>
              </a:rPr>
              <a:t>1</a:t>
            </a:r>
            <a:r>
              <a:rPr lang="en-US" altLang="vi-VN" sz="4000" dirty="0" smtClean="0">
                <a:solidFill>
                  <a:srgbClr val="336600"/>
                </a:solidFill>
                <a:latin typeface="Times New Roman" pitchFamily="18" charset="0"/>
                <a:cs typeface="Times New Roman" pitchFamily="18" charset="0"/>
              </a:rPr>
              <a:t>. </a:t>
            </a:r>
            <a:r>
              <a:rPr lang="en-US" altLang="vi-VN" sz="4000" b="1" dirty="0" err="1" smtClean="0">
                <a:solidFill>
                  <a:srgbClr val="336600"/>
                </a:solidFill>
                <a:latin typeface="Times New Roman" pitchFamily="18" charset="0"/>
                <a:cs typeface="Times New Roman" pitchFamily="18" charset="0"/>
              </a:rPr>
              <a:t>Dấu</a:t>
            </a:r>
            <a:r>
              <a:rPr lang="en-US" altLang="vi-VN" sz="4000" b="1" dirty="0" smtClean="0">
                <a:solidFill>
                  <a:srgbClr val="336600"/>
                </a:solidFill>
                <a:latin typeface="Times New Roman" pitchFamily="18" charset="0"/>
                <a:cs typeface="Times New Roman" pitchFamily="18" charset="0"/>
              </a:rPr>
              <a:t> </a:t>
            </a:r>
            <a:r>
              <a:rPr lang="en-US" altLang="vi-VN" sz="4000" b="1" dirty="0" err="1" smtClean="0">
                <a:solidFill>
                  <a:srgbClr val="336600"/>
                </a:solidFill>
                <a:latin typeface="Times New Roman" pitchFamily="18" charset="0"/>
                <a:cs typeface="Times New Roman" pitchFamily="18" charset="0"/>
              </a:rPr>
              <a:t>hiệu</a:t>
            </a:r>
            <a:r>
              <a:rPr lang="en-US" altLang="vi-VN" sz="4000" b="1" dirty="0" smtClean="0">
                <a:solidFill>
                  <a:srgbClr val="336600"/>
                </a:solidFill>
                <a:latin typeface="Times New Roman" pitchFamily="18" charset="0"/>
                <a:cs typeface="Times New Roman" pitchFamily="18" charset="0"/>
              </a:rPr>
              <a:t> </a:t>
            </a:r>
            <a:r>
              <a:rPr lang="en-US" altLang="vi-VN" sz="4000" b="1" dirty="0" err="1" smtClean="0">
                <a:solidFill>
                  <a:srgbClr val="336600"/>
                </a:solidFill>
                <a:latin typeface="Times New Roman" pitchFamily="18" charset="0"/>
                <a:cs typeface="Times New Roman" pitchFamily="18" charset="0"/>
              </a:rPr>
              <a:t>nhận</a:t>
            </a:r>
            <a:r>
              <a:rPr lang="en-US" altLang="vi-VN" sz="4000" b="1" dirty="0" smtClean="0">
                <a:solidFill>
                  <a:srgbClr val="336600"/>
                </a:solidFill>
                <a:latin typeface="Times New Roman" pitchFamily="18" charset="0"/>
                <a:cs typeface="Times New Roman" pitchFamily="18" charset="0"/>
              </a:rPr>
              <a:t> </a:t>
            </a:r>
            <a:r>
              <a:rPr lang="en-US" altLang="vi-VN" sz="4000" b="1" dirty="0" err="1" smtClean="0">
                <a:solidFill>
                  <a:srgbClr val="336600"/>
                </a:solidFill>
                <a:latin typeface="Times New Roman" pitchFamily="18" charset="0"/>
                <a:cs typeface="Times New Roman" pitchFamily="18" charset="0"/>
              </a:rPr>
              <a:t>biết</a:t>
            </a:r>
            <a:endParaRPr lang="en-US" altLang="vi-VN" sz="4000" b="1" dirty="0" smtClean="0">
              <a:solidFill>
                <a:srgbClr val="336600"/>
              </a:solidFill>
              <a:latin typeface="Times New Roman" pitchFamily="18" charset="0"/>
              <a:cs typeface="Times New Roman" pitchFamily="18" charset="0"/>
            </a:endParaRPr>
          </a:p>
          <a:p>
            <a:pPr>
              <a:buFont typeface="Arial" charset="0"/>
              <a:buNone/>
            </a:pPr>
            <a:r>
              <a:rPr lang="en-US" altLang="vi-VN" sz="4000" b="1" dirty="0" smtClean="0">
                <a:solidFill>
                  <a:srgbClr val="336600"/>
                </a:solidFill>
                <a:latin typeface="Times New Roman" pitchFamily="18" charset="0"/>
                <a:cs typeface="Times New Roman" pitchFamily="18" charset="0"/>
              </a:rPr>
              <a:t>2. </a:t>
            </a:r>
            <a:r>
              <a:rPr lang="en-US" altLang="vi-VN" sz="4000" b="1" dirty="0" err="1" smtClean="0">
                <a:solidFill>
                  <a:srgbClr val="336600"/>
                </a:solidFill>
                <a:latin typeface="Times New Roman" pitchFamily="18" charset="0"/>
                <a:cs typeface="Times New Roman" pitchFamily="18" charset="0"/>
              </a:rPr>
              <a:t>Nguyên</a:t>
            </a:r>
            <a:r>
              <a:rPr lang="en-US" altLang="vi-VN" sz="4000" b="1" dirty="0" smtClean="0">
                <a:solidFill>
                  <a:srgbClr val="336600"/>
                </a:solidFill>
                <a:latin typeface="Times New Roman" pitchFamily="18" charset="0"/>
                <a:cs typeface="Times New Roman" pitchFamily="18" charset="0"/>
              </a:rPr>
              <a:t> </a:t>
            </a:r>
            <a:r>
              <a:rPr lang="en-US" altLang="vi-VN" sz="4000" b="1" dirty="0" err="1" smtClean="0">
                <a:solidFill>
                  <a:srgbClr val="336600"/>
                </a:solidFill>
                <a:latin typeface="Times New Roman" pitchFamily="18" charset="0"/>
                <a:cs typeface="Times New Roman" pitchFamily="18" charset="0"/>
              </a:rPr>
              <a:t>nhân</a:t>
            </a:r>
            <a:endParaRPr lang="en-US" altLang="vi-VN" sz="4000" b="1" dirty="0" smtClean="0">
              <a:solidFill>
                <a:srgbClr val="336600"/>
              </a:solidFill>
              <a:latin typeface="Times New Roman" pitchFamily="18" charset="0"/>
              <a:cs typeface="Times New Roman" pitchFamily="18" charset="0"/>
            </a:endParaRPr>
          </a:p>
          <a:p>
            <a:pPr>
              <a:buFont typeface="Arial" charset="0"/>
              <a:buNone/>
            </a:pPr>
            <a:r>
              <a:rPr lang="en-US" altLang="vi-VN" sz="4000" b="1" dirty="0" smtClean="0">
                <a:solidFill>
                  <a:srgbClr val="336600"/>
                </a:solidFill>
                <a:latin typeface="Times New Roman" pitchFamily="18" charset="0"/>
                <a:cs typeface="Times New Roman" pitchFamily="18" charset="0"/>
              </a:rPr>
              <a:t>3. </a:t>
            </a:r>
            <a:r>
              <a:rPr lang="en-US" altLang="vi-VN" sz="4000" b="1" dirty="0" err="1" smtClean="0">
                <a:solidFill>
                  <a:srgbClr val="336600"/>
                </a:solidFill>
                <a:latin typeface="Times New Roman" pitchFamily="18" charset="0"/>
                <a:cs typeface="Times New Roman" pitchFamily="18" charset="0"/>
              </a:rPr>
              <a:t>Nguy</a:t>
            </a:r>
            <a:r>
              <a:rPr lang="en-US" altLang="vi-VN" sz="4000" b="1" dirty="0" smtClean="0">
                <a:solidFill>
                  <a:srgbClr val="336600"/>
                </a:solidFill>
                <a:latin typeface="Times New Roman" pitchFamily="18" charset="0"/>
                <a:cs typeface="Times New Roman" pitchFamily="18" charset="0"/>
              </a:rPr>
              <a:t> </a:t>
            </a:r>
            <a:r>
              <a:rPr lang="en-US" altLang="vi-VN" sz="4000" b="1" dirty="0" err="1" smtClean="0">
                <a:solidFill>
                  <a:srgbClr val="336600"/>
                </a:solidFill>
                <a:latin typeface="Times New Roman" pitchFamily="18" charset="0"/>
                <a:cs typeface="Times New Roman" pitchFamily="18" charset="0"/>
              </a:rPr>
              <a:t>cơ</a:t>
            </a:r>
            <a:endParaRPr lang="en-US" altLang="vi-VN" sz="4000" b="1" dirty="0" smtClean="0">
              <a:solidFill>
                <a:srgbClr val="336600"/>
              </a:solidFill>
              <a:latin typeface="Times New Roman" pitchFamily="18" charset="0"/>
              <a:cs typeface="Times New Roman" pitchFamily="18" charset="0"/>
            </a:endParaRPr>
          </a:p>
          <a:p>
            <a:pPr>
              <a:buFont typeface="Arial" charset="0"/>
              <a:buNone/>
            </a:pPr>
            <a:r>
              <a:rPr lang="en-US" altLang="vi-VN" sz="4000" b="1" dirty="0" smtClean="0">
                <a:solidFill>
                  <a:srgbClr val="336600"/>
                </a:solidFill>
                <a:latin typeface="Times New Roman" pitchFamily="18" charset="0"/>
                <a:cs typeface="Times New Roman" pitchFamily="18" charset="0"/>
              </a:rPr>
              <a:t>4. </a:t>
            </a:r>
            <a:r>
              <a:rPr lang="en-US" altLang="vi-VN" sz="4000" b="1" dirty="0" err="1" smtClean="0">
                <a:solidFill>
                  <a:srgbClr val="336600"/>
                </a:solidFill>
                <a:latin typeface="Times New Roman" pitchFamily="18" charset="0"/>
                <a:cs typeface="Times New Roman" pitchFamily="18" charset="0"/>
              </a:rPr>
              <a:t>Cách</a:t>
            </a:r>
            <a:r>
              <a:rPr lang="en-US" altLang="vi-VN" sz="4000" b="1" dirty="0" smtClean="0">
                <a:solidFill>
                  <a:srgbClr val="336600"/>
                </a:solidFill>
                <a:latin typeface="Times New Roman" pitchFamily="18" charset="0"/>
                <a:cs typeface="Times New Roman" pitchFamily="18" charset="0"/>
              </a:rPr>
              <a:t> </a:t>
            </a:r>
            <a:r>
              <a:rPr lang="en-US" altLang="vi-VN" sz="4000" b="1" dirty="0" err="1" smtClean="0">
                <a:solidFill>
                  <a:srgbClr val="336600"/>
                </a:solidFill>
                <a:latin typeface="Times New Roman" pitchFamily="18" charset="0"/>
                <a:cs typeface="Times New Roman" pitchFamily="18" charset="0"/>
              </a:rPr>
              <a:t>xử</a:t>
            </a:r>
            <a:r>
              <a:rPr lang="en-US" altLang="vi-VN" sz="4000" b="1" dirty="0" smtClean="0">
                <a:solidFill>
                  <a:srgbClr val="336600"/>
                </a:solidFill>
                <a:latin typeface="Times New Roman" pitchFamily="18" charset="0"/>
                <a:cs typeface="Times New Roman" pitchFamily="18" charset="0"/>
              </a:rPr>
              <a:t> </a:t>
            </a:r>
            <a:r>
              <a:rPr lang="en-US" altLang="vi-VN" sz="4000" b="1" dirty="0" err="1" smtClean="0">
                <a:solidFill>
                  <a:srgbClr val="336600"/>
                </a:solidFill>
                <a:latin typeface="Times New Roman" pitchFamily="18" charset="0"/>
                <a:cs typeface="Times New Roman" pitchFamily="18" charset="0"/>
              </a:rPr>
              <a:t>trí</a:t>
            </a:r>
            <a:endParaRPr lang="en-US" altLang="vi-VN" sz="4000" b="1" dirty="0" smtClean="0">
              <a:solidFill>
                <a:srgbClr val="33660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8286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anim calcmode="lin" valueType="num">
                                      <p:cBhvr>
                                        <p:cTn id="1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tgtEl>
                                          <p:spTgt spid="9">
                                            <p:txEl>
                                              <p:pRg st="2" end="2"/>
                                            </p:txEl>
                                          </p:spTgt>
                                        </p:tgtEl>
                                      </p:cBhvr>
                                    </p:animEffect>
                                    <p:anim calcmode="lin" valueType="num">
                                      <p:cBhvr>
                                        <p:cTn id="2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barn(inVertical)">
                                      <p:cBhvr>
                                        <p:cTn id="3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Desktop\duong-ho-hap-duo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81600" y="1676400"/>
            <a:ext cx="3657600" cy="3962400"/>
          </a:xfrm>
          <a:noFill/>
        </p:spPr>
      </p:pic>
      <p:sp>
        <p:nvSpPr>
          <p:cNvPr id="5" name="TextBox 4"/>
          <p:cNvSpPr txBox="1"/>
          <p:nvPr/>
        </p:nvSpPr>
        <p:spPr>
          <a:xfrm>
            <a:off x="1371600" y="381000"/>
            <a:ext cx="68580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DỊ VẬT ĐƯỜNG THỞ</a:t>
            </a:r>
            <a:endParaRPr lang="en-US" sz="3600" b="1" dirty="0">
              <a:solidFill>
                <a:srgbClr val="FF0000"/>
              </a:solidFill>
              <a:latin typeface="Times New Roman" pitchFamily="18" charset="0"/>
              <a:cs typeface="Times New Roman" pitchFamily="18" charset="0"/>
            </a:endParaRPr>
          </a:p>
        </p:txBody>
      </p:sp>
      <p:sp>
        <p:nvSpPr>
          <p:cNvPr id="6" name="TextBox 5"/>
          <p:cNvSpPr txBox="1"/>
          <p:nvPr/>
        </p:nvSpPr>
        <p:spPr>
          <a:xfrm>
            <a:off x="685800" y="1752600"/>
            <a:ext cx="4267200" cy="3816429"/>
          </a:xfrm>
          <a:prstGeom prst="rect">
            <a:avLst/>
          </a:prstGeom>
          <a:noFill/>
        </p:spPr>
        <p:txBody>
          <a:bodyPr wrap="square" rtlCol="0">
            <a:spAutoFit/>
          </a:bodyPr>
          <a:lstStyle/>
          <a:p>
            <a:pPr>
              <a:defRPr/>
            </a:pPr>
            <a:r>
              <a:rPr lang="en-US" sz="2800" b="1" i="1" dirty="0" err="1">
                <a:solidFill>
                  <a:srgbClr val="00B050"/>
                </a:solidFill>
                <a:latin typeface="Times New Roman" pitchFamily="18" charset="0"/>
                <a:cs typeface="Times New Roman" pitchFamily="18" charset="0"/>
              </a:rPr>
              <a:t>Hệ</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thống</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hô</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hấp</a:t>
            </a:r>
            <a:r>
              <a:rPr lang="en-US" sz="2800" b="1" i="1" dirty="0">
                <a:solidFill>
                  <a:srgbClr val="00B050"/>
                </a:solidFill>
                <a:latin typeface="Times New Roman" pitchFamily="18" charset="0"/>
                <a:cs typeface="Times New Roman" pitchFamily="18" charset="0"/>
              </a:rPr>
              <a:t> </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miệng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phổi</a:t>
            </a:r>
            <a:r>
              <a:rPr lang="en-US" sz="2800" dirty="0">
                <a:latin typeface="Times New Roman" pitchFamily="18" charset="0"/>
                <a:cs typeface="Times New Roman" pitchFamily="18" charset="0"/>
              </a:rPr>
              <a:t>. </a:t>
            </a:r>
          </a:p>
          <a:p>
            <a:pPr>
              <a:defRPr/>
            </a:pPr>
            <a:r>
              <a:rPr lang="en-US" sz="2800" b="1" i="1" dirty="0" err="1">
                <a:solidFill>
                  <a:srgbClr val="00B050"/>
                </a:solidFill>
                <a:latin typeface="Times New Roman" pitchFamily="18" charset="0"/>
                <a:cs typeface="Times New Roman" pitchFamily="18" charset="0"/>
              </a:rPr>
              <a:t>Nguyên</a:t>
            </a:r>
            <a:r>
              <a:rPr lang="en-US" sz="2800" b="1" i="1" dirty="0">
                <a:solidFill>
                  <a:srgbClr val="00B050"/>
                </a:solidFill>
                <a:latin typeface="Times New Roman" pitchFamily="18" charset="0"/>
                <a:cs typeface="Times New Roman" pitchFamily="18" charset="0"/>
              </a:rPr>
              <a:t> </a:t>
            </a:r>
            <a:r>
              <a:rPr lang="en-US" sz="2800" b="1" i="1" dirty="0" err="1">
                <a:solidFill>
                  <a:srgbClr val="00B050"/>
                </a:solidFill>
                <a:latin typeface="Times New Roman" pitchFamily="18" charset="0"/>
                <a:cs typeface="Times New Roman" pitchFamily="18" charset="0"/>
              </a:rPr>
              <a:t>nhân</a:t>
            </a:r>
            <a:r>
              <a:rPr lang="en-US" sz="2800" b="1" i="1" dirty="0">
                <a:solidFill>
                  <a:srgbClr val="00B05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r>
              <a:rPr lang="en-US" sz="2800" dirty="0">
                <a:latin typeface="Times New Roman" pitchFamily="18" charset="0"/>
                <a:cs typeface="Times New Roman" pitchFamily="18" charset="0"/>
              </a:rPr>
              <a:t>:</a:t>
            </a:r>
          </a:p>
          <a:p>
            <a:pPr>
              <a:defRPr/>
            </a:pP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Dị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thở</a:t>
            </a:r>
            <a:endParaRPr lang="en-US" sz="2800" dirty="0">
              <a:latin typeface="Times New Roman" pitchFamily="18" charset="0"/>
              <a:cs typeface="Times New Roman" pitchFamily="18" charset="0"/>
            </a:endParaRPr>
          </a:p>
          <a:p>
            <a:pPr>
              <a:defRPr/>
            </a:pP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hấp</a:t>
            </a:r>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79729005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676400"/>
            <a:ext cx="4495800" cy="3816429"/>
          </a:xfrm>
          <a:prstGeom prst="rect">
            <a:avLst/>
          </a:prstGeom>
          <a:noFill/>
        </p:spPr>
        <p:txBody>
          <a:bodyPr wrap="square" rtlCol="0">
            <a:spAutoFit/>
          </a:bodyPr>
          <a:lstStyle/>
          <a:p>
            <a:r>
              <a:rPr lang="en-US" altLang="vi-VN" sz="2800" b="1" dirty="0" err="1" smtClean="0">
                <a:solidFill>
                  <a:srgbClr val="00B050"/>
                </a:solidFill>
                <a:latin typeface="Times New Roman" pitchFamily="18" charset="0"/>
                <a:cs typeface="Times New Roman" pitchFamily="18" charset="0"/>
              </a:rPr>
              <a:t>Tắc</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không</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hoàn</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toàn</a:t>
            </a:r>
            <a:r>
              <a:rPr lang="en-US" altLang="vi-VN" sz="2800" b="1" dirty="0" smtClean="0">
                <a:solidFill>
                  <a:srgbClr val="00B050"/>
                </a:solidFill>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thể</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nói</a:t>
            </a:r>
            <a:r>
              <a:rPr lang="en-US" altLang="vi-VN" sz="2800" dirty="0" smtClean="0">
                <a:latin typeface="Times New Roman" pitchFamily="18" charset="0"/>
                <a:cs typeface="Times New Roman" pitchFamily="18" charset="0"/>
              </a:rPr>
              <a:t>, ho, </a:t>
            </a:r>
            <a:r>
              <a:rPr lang="en-US" altLang="vi-VN" sz="2800" dirty="0" err="1" smtClean="0">
                <a:latin typeface="Times New Roman" pitchFamily="18" charset="0"/>
                <a:cs typeface="Times New Roman" pitchFamily="18" charset="0"/>
              </a:rPr>
              <a:t>thở</a:t>
            </a:r>
            <a:r>
              <a:rPr lang="en-US" altLang="vi-VN" sz="2800" dirty="0" smtClean="0">
                <a:latin typeface="Times New Roman" pitchFamily="18" charset="0"/>
                <a:cs typeface="Times New Roman" pitchFamily="18" charset="0"/>
              </a:rPr>
              <a:t>.</a:t>
            </a:r>
          </a:p>
          <a:p>
            <a:pPr>
              <a:buFont typeface="Wingdings" pitchFamily="2" charset="2"/>
              <a:buChar char="Ø"/>
            </a:pPr>
            <a:r>
              <a:rPr lang="en-US" altLang="vi-VN" sz="2800" dirty="0" smtClean="0">
                <a:latin typeface="Times New Roman" pitchFamily="18" charset="0"/>
                <a:cs typeface="Times New Roman" pitchFamily="18" charset="0"/>
              </a:rPr>
              <a:t>Ho: </a:t>
            </a: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cố</a:t>
            </a:r>
            <a:r>
              <a:rPr lang="en-US" altLang="vi-VN" sz="2800" dirty="0" smtClean="0">
                <a:latin typeface="Times New Roman" pitchFamily="18" charset="0"/>
                <a:cs typeface="Times New Roman" pitchFamily="18" charset="0"/>
              </a:rPr>
              <a:t> ho </a:t>
            </a:r>
            <a:r>
              <a:rPr lang="en-US" altLang="vi-VN" sz="2800" dirty="0" err="1" smtClean="0">
                <a:latin typeface="Times New Roman" pitchFamily="18" charset="0"/>
                <a:cs typeface="Times New Roman" pitchFamily="18" charset="0"/>
              </a:rPr>
              <a:t>khạc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để</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tống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ngoài</a:t>
            </a:r>
            <a:r>
              <a:rPr lang="en-US" altLang="vi-VN" sz="2800" dirty="0" smtClean="0">
                <a:latin typeface="Times New Roman" pitchFamily="18" charset="0"/>
                <a:cs typeface="Times New Roman" pitchFamily="18" charset="0"/>
              </a:rPr>
              <a:t>.</a:t>
            </a:r>
          </a:p>
          <a:p>
            <a:pPr>
              <a:buFont typeface="Wingdings" pitchFamily="2" charset="2"/>
              <a:buChar char="Ø"/>
            </a:pPr>
            <a:r>
              <a:rPr lang="en-US" altLang="vi-VN" sz="2800" dirty="0" err="1" smtClean="0">
                <a:latin typeface="Times New Roman" pitchFamily="18" charset="0"/>
                <a:cs typeface="Times New Roman" pitchFamily="18" charset="0"/>
              </a:rPr>
              <a:t>Mặt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đỏ</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chảy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nước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mắt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mũi</a:t>
            </a:r>
            <a:r>
              <a:rPr lang="en-US" altLang="vi-VN" sz="2800" dirty="0" smtClean="0">
                <a:latin typeface="Times New Roman" pitchFamily="18" charset="0"/>
                <a:cs typeface="Times New Roman" pitchFamily="18" charset="0"/>
              </a:rPr>
              <a:t>.</a:t>
            </a:r>
          </a:p>
          <a:p>
            <a:pPr>
              <a:buFont typeface="Wingdings" pitchFamily="2" charset="2"/>
              <a:buChar char="Ø"/>
            </a:pPr>
            <a:r>
              <a:rPr lang="en-US" altLang="vi-VN" sz="2800" dirty="0" err="1" smtClean="0">
                <a:latin typeface="Times New Roman" pitchFamily="18" charset="0"/>
                <a:cs typeface="Times New Roman" pitchFamily="18" charset="0"/>
              </a:rPr>
              <a:t>Có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thể</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biểu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hiện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khó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thở</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hoặc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thở</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bất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thường</a:t>
            </a:r>
            <a:r>
              <a:rPr lang="en-US" altLang="vi-VN" sz="2800" dirty="0" smtClean="0">
                <a:latin typeface="Times New Roman" pitchFamily="18" charset="0"/>
                <a:cs typeface="Times New Roman" pitchFamily="18" charset="0"/>
              </a:rPr>
              <a:t>.</a:t>
            </a:r>
          </a:p>
          <a:p>
            <a:endParaRPr lang="en-US" dirty="0"/>
          </a:p>
        </p:txBody>
      </p:sp>
      <p:sp>
        <p:nvSpPr>
          <p:cNvPr id="5" name="TextBox 4"/>
          <p:cNvSpPr txBox="1"/>
          <p:nvPr/>
        </p:nvSpPr>
        <p:spPr>
          <a:xfrm>
            <a:off x="1066800" y="685800"/>
            <a:ext cx="70104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DẤU HIỆU NHẬN BIẾT</a:t>
            </a:r>
            <a:endParaRPr lang="en-US" sz="3600" b="1" dirty="0">
              <a:solidFill>
                <a:srgbClr val="FF0000"/>
              </a:solidFill>
              <a:latin typeface="Times New Roman" pitchFamily="18" charset="0"/>
              <a:cs typeface="Times New Roman" pitchFamily="18" charset="0"/>
            </a:endParaRPr>
          </a:p>
        </p:txBody>
      </p:sp>
      <p:pic>
        <p:nvPicPr>
          <p:cNvPr id="4098" name="Picture 2" descr="Cách xử lý khi trẻ bị hóc dị vật đường th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28800"/>
            <a:ext cx="3352800" cy="366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5750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wheel(1)">
                                      <p:cBhvr>
                                        <p:cTn id="31"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533400" y="1424464"/>
            <a:ext cx="8375292" cy="2677656"/>
          </a:xfrm>
          <a:prstGeom prst="rect">
            <a:avLst/>
          </a:prstGeom>
          <a:noFill/>
        </p:spPr>
        <p:txBody>
          <a:bodyPr wrap="square" rtlCol="0">
            <a:spAutoFit/>
          </a:bodyPr>
          <a:lstStyle/>
          <a:p>
            <a:pPr algn="just"/>
            <a:r>
              <a:rPr lang="en-US" altLang="vi-VN" b="1" dirty="0" smtClean="0">
                <a:solidFill>
                  <a:srgbClr val="00B050"/>
                </a:solidFill>
              </a:rPr>
              <a:t> </a:t>
            </a:r>
            <a:r>
              <a:rPr lang="en-US" altLang="vi-VN" sz="2800" b="1" dirty="0" err="1" smtClean="0">
                <a:solidFill>
                  <a:srgbClr val="00B050"/>
                </a:solidFill>
                <a:latin typeface="Times New Roman" pitchFamily="18" charset="0"/>
                <a:cs typeface="Times New Roman" pitchFamily="18" charset="0"/>
              </a:rPr>
              <a:t>Tắc</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hoàn</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toàn</a:t>
            </a:r>
            <a:r>
              <a:rPr lang="en-US" altLang="vi-VN" sz="2800" b="1" dirty="0" smtClean="0">
                <a:solidFill>
                  <a:srgbClr val="00B050"/>
                </a:solidFill>
                <a:latin typeface="Times New Roman" pitchFamily="18" charset="0"/>
                <a:cs typeface="Times New Roman" pitchFamily="18" charset="0"/>
              </a:rPr>
              <a:t>: </a:t>
            </a:r>
          </a:p>
          <a:p>
            <a:pPr algn="just">
              <a:buFont typeface="Wingdings" pitchFamily="2" charset="2"/>
              <a:buChar char="Ø"/>
            </a:pP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không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nói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được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tay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ôm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lấy</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cổ</a:t>
            </a:r>
            <a:r>
              <a:rPr lang="en-US" altLang="vi-VN" sz="2800" dirty="0" smtClean="0">
                <a:latin typeface="Times New Roman" pitchFamily="18" charset="0"/>
                <a:cs typeface="Times New Roman" pitchFamily="18" charset="0"/>
              </a:rPr>
              <a:t>.</a:t>
            </a:r>
          </a:p>
          <a:p>
            <a:pPr algn="just">
              <a:buFont typeface="Wingdings" pitchFamily="2" charset="2"/>
              <a:buChar char="Ø"/>
            </a:pP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trong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tình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trạng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khó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thở</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cố</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gắng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thở</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mắt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trợn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ngược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vẻ</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mặt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hoảng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hốt</a:t>
            </a:r>
            <a:r>
              <a:rPr lang="en-US" altLang="vi-VN" sz="2800" dirty="0" smtClean="0">
                <a:latin typeface="Times New Roman" pitchFamily="18" charset="0"/>
                <a:cs typeface="Times New Roman" pitchFamily="18" charset="0"/>
              </a:rPr>
              <a:t>.</a:t>
            </a:r>
          </a:p>
          <a:p>
            <a:pPr algn="just">
              <a:buFont typeface="Wingdings" pitchFamily="2" charset="2"/>
              <a:buChar char="Ø"/>
            </a:pPr>
            <a:r>
              <a:rPr lang="en-US" altLang="vi-VN" sz="2800" dirty="0" err="1" smtClean="0">
                <a:latin typeface="Times New Roman" pitchFamily="18" charset="0"/>
                <a:cs typeface="Times New Roman" pitchFamily="18" charset="0"/>
              </a:rPr>
              <a:t>Mặt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đỏ</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các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mạch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máu</a:t>
            </a:r>
            <a:r>
              <a:rPr lang="en-US" altLang="vi-VN" sz="2800" dirty="0" smtClean="0">
                <a:latin typeface="Times New Roman" pitchFamily="18" charset="0"/>
                <a:cs typeface="Times New Roman" pitchFamily="18" charset="0"/>
              </a:rPr>
              <a:t> ở </a:t>
            </a:r>
            <a:r>
              <a:rPr lang="en-US" altLang="vi-VN" sz="2800" dirty="0" err="1" smtClean="0">
                <a:latin typeface="Times New Roman" pitchFamily="18" charset="0"/>
                <a:cs typeface="Times New Roman" pitchFamily="18" charset="0"/>
              </a:rPr>
              <a:t>cổ</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nổi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phồng</a:t>
            </a:r>
            <a:r>
              <a:rPr lang="en-US" altLang="vi-VN" sz="2800" dirty="0" smtClean="0">
                <a:latin typeface="Times New Roman" pitchFamily="18" charset="0"/>
                <a:cs typeface="Times New Roman" pitchFamily="18" charset="0"/>
              </a:rPr>
              <a:t>.</a:t>
            </a:r>
          </a:p>
          <a:p>
            <a:pPr algn="just">
              <a:buFont typeface="Wingdings" pitchFamily="2" charset="2"/>
              <a:buChar char="Ø"/>
            </a:pPr>
            <a:r>
              <a:rPr lang="en-US" altLang="vi-VN" sz="2800" dirty="0" err="1" smtClean="0">
                <a:latin typeface="Times New Roman" pitchFamily="18" charset="0"/>
                <a:cs typeface="Times New Roman" pitchFamily="18" charset="0"/>
              </a:rPr>
              <a:t>Môi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lưỡi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nhân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tím</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tái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dần</a:t>
            </a:r>
            <a:r>
              <a:rPr lang="en-US" alt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TextBox 4"/>
          <p:cNvSpPr txBox="1"/>
          <p:nvPr/>
        </p:nvSpPr>
        <p:spPr>
          <a:xfrm>
            <a:off x="1219200" y="609600"/>
            <a:ext cx="67818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DẤU HIỆU NHẬN BIẾT</a:t>
            </a:r>
            <a:endParaRPr lang="en-US" sz="3600" b="1" dirty="0">
              <a:solidFill>
                <a:srgbClr val="FF0000"/>
              </a:solidFill>
              <a:latin typeface="Times New Roman" pitchFamily="18" charset="0"/>
              <a:cs typeface="Times New Roman" pitchFamily="18" charset="0"/>
            </a:endParaRPr>
          </a:p>
        </p:txBody>
      </p:sp>
      <p:pic>
        <p:nvPicPr>
          <p:cNvPr id="8194" name="Picture 2" descr="HÓC DỊ VẬT Ở TRẺ NH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102121"/>
            <a:ext cx="5638800" cy="237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57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ircle(in)">
                                      <p:cBhvr>
                                        <p:cTn id="20" dur="2000"/>
                                        <p:tgtEl>
                                          <p:spTgt spid="4">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circle(in)">
                                      <p:cBhvr>
                                        <p:cTn id="23" dur="2000"/>
                                        <p:tgtEl>
                                          <p:spTgt spid="4">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circle(in)">
                                      <p:cBhvr>
                                        <p:cTn id="26" dur="2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194"/>
                                        </p:tgtEl>
                                        <p:attrNameLst>
                                          <p:attrName>style.visibility</p:attrName>
                                        </p:attrNameLst>
                                      </p:cBhvr>
                                      <p:to>
                                        <p:strVal val="visible"/>
                                      </p:to>
                                    </p:set>
                                    <p:animEffect transition="in" filter="circle(in)">
                                      <p:cBhvr>
                                        <p:cTn id="31"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990600" y="1332131"/>
            <a:ext cx="7315200" cy="2634567"/>
          </a:xfrm>
          <a:prstGeom prst="rect">
            <a:avLst/>
          </a:prstGeom>
          <a:noFill/>
        </p:spPr>
        <p:txBody>
          <a:bodyPr wrap="square" rtlCol="0">
            <a:spAutoFit/>
          </a:bodyPr>
          <a:lstStyle/>
          <a:p>
            <a:pPr algn="just">
              <a:lnSpc>
                <a:spcPct val="90000"/>
              </a:lnSpc>
              <a:buClr>
                <a:srgbClr val="FF0066"/>
              </a:buClr>
              <a:buSzPct val="80000"/>
            </a:pPr>
            <a:r>
              <a:rPr lang="en-US" altLang="vi-VN" b="1" dirty="0" smtClean="0">
                <a:solidFill>
                  <a:srgbClr val="00B050"/>
                </a:solidFill>
              </a:rPr>
              <a:t> </a:t>
            </a:r>
            <a:r>
              <a:rPr lang="en-US" altLang="vi-VN" sz="2800" b="1" dirty="0" err="1" smtClean="0">
                <a:solidFill>
                  <a:srgbClr val="00B050"/>
                </a:solidFill>
                <a:latin typeface="Times New Roman" pitchFamily="18" charset="0"/>
                <a:cs typeface="Times New Roman" pitchFamily="18" charset="0"/>
              </a:rPr>
              <a:t>Đối</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với</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trẻ</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em</a:t>
            </a:r>
            <a:r>
              <a:rPr lang="en-US" altLang="vi-VN" sz="2800" b="1" dirty="0" smtClean="0">
                <a:solidFill>
                  <a:srgbClr val="00B050"/>
                </a:solidFill>
                <a:latin typeface="Times New Roman" pitchFamily="18" charset="0"/>
                <a:cs typeface="Times New Roman" pitchFamily="18" charset="0"/>
              </a:rPr>
              <a:t>: </a:t>
            </a:r>
          </a:p>
          <a:p>
            <a:pPr marL="342900" lvl="1" indent="-342900" algn="just">
              <a:buFontTx/>
              <a:buChar char="•"/>
            </a:pPr>
            <a:r>
              <a:rPr lang="en-US" altLang="vi-VN" sz="2800" dirty="0" smtClean="0">
                <a:latin typeface="Times New Roman" pitchFamily="18" charset="0"/>
                <a:cs typeface="Times New Roman" pitchFamily="18" charset="0"/>
              </a:rPr>
              <a:t>Do </a:t>
            </a:r>
            <a:r>
              <a:rPr lang="en-US" altLang="vi-VN" sz="2800" dirty="0" err="1" smtClean="0">
                <a:latin typeface="Times New Roman" pitchFamily="18" charset="0"/>
                <a:cs typeface="Times New Roman" pitchFamily="18" charset="0"/>
              </a:rPr>
              <a:t>trẻ</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sặc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sữa</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bột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thuốc</a:t>
            </a:r>
            <a:r>
              <a:rPr lang="en-US" altLang="vi-VN" sz="2800" dirty="0" smtClean="0">
                <a:latin typeface="Times New Roman" pitchFamily="18" charset="0"/>
                <a:cs typeface="Times New Roman" pitchFamily="18" charset="0"/>
              </a:rPr>
              <a:t>,...</a:t>
            </a:r>
          </a:p>
          <a:p>
            <a:pPr marL="342900" lvl="1" indent="-342900" algn="just">
              <a:buFontTx/>
              <a:buChar char="•"/>
            </a:pPr>
            <a:r>
              <a:rPr lang="en-US" altLang="vi-VN" sz="2800" dirty="0" smtClean="0">
                <a:latin typeface="Times New Roman" pitchFamily="18" charset="0"/>
                <a:cs typeface="Times New Roman" pitchFamily="18" charset="0"/>
              </a:rPr>
              <a:t>Do </a:t>
            </a:r>
            <a:r>
              <a:rPr lang="en-US" altLang="vi-VN" sz="2800" dirty="0" err="1" smtClean="0">
                <a:latin typeface="Times New Roman" pitchFamily="18" charset="0"/>
                <a:cs typeface="Times New Roman" pitchFamily="18" charset="0"/>
              </a:rPr>
              <a:t>chất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nôn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trào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ngược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đường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thở</a:t>
            </a:r>
            <a:r>
              <a:rPr lang="en-US" altLang="vi-VN" sz="2800" dirty="0" smtClean="0">
                <a:latin typeface="Times New Roman" pitchFamily="18" charset="0"/>
                <a:cs typeface="Times New Roman" pitchFamily="18" charset="0"/>
              </a:rPr>
              <a:t>.</a:t>
            </a:r>
          </a:p>
          <a:p>
            <a:pPr marL="342900" lvl="1" indent="-342900" algn="just">
              <a:buFontTx/>
              <a:buChar char="•"/>
            </a:pPr>
            <a:r>
              <a:rPr lang="en-US" altLang="vi-VN" sz="2800" dirty="0" smtClean="0">
                <a:latin typeface="Times New Roman" pitchFamily="18" charset="0"/>
                <a:cs typeface="Times New Roman" pitchFamily="18" charset="0"/>
              </a:rPr>
              <a:t>Do </a:t>
            </a:r>
            <a:r>
              <a:rPr lang="en-US" altLang="vi-VN" sz="2800" dirty="0" err="1" smtClean="0">
                <a:latin typeface="Times New Roman" pitchFamily="18" charset="0"/>
                <a:cs typeface="Times New Roman" pitchFamily="18" charset="0"/>
              </a:rPr>
              <a:t>trẻ</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nhỏ</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thường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cho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tất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cả</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các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thứ</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miệng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mũi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đặc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biệt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là</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các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đồ</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vật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có</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kích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thước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nhỏ</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các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loại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hạt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như</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hạt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đậu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ngô</a:t>
            </a:r>
            <a:r>
              <a:rPr lang="en-US" altLang="vi-VN" sz="2800" dirty="0" smtClean="0">
                <a:latin typeface="Times New Roman" pitchFamily="18" charset="0"/>
                <a:cs typeface="Times New Roman" pitchFamily="18" charset="0"/>
              </a:rPr>
              <a:t>,...</a:t>
            </a:r>
            <a:endParaRPr lang="en-US" altLang="vi-VN" sz="2800" dirty="0" smtClean="0">
              <a:latin typeface="Times New Roman" pitchFamily="18" charset="0"/>
              <a:cs typeface="Times New Roman" pitchFamily="18" charset="0"/>
            </a:endParaRPr>
          </a:p>
        </p:txBody>
      </p:sp>
      <p:sp>
        <p:nvSpPr>
          <p:cNvPr id="5" name="TextBox 4"/>
          <p:cNvSpPr txBox="1"/>
          <p:nvPr/>
        </p:nvSpPr>
        <p:spPr>
          <a:xfrm>
            <a:off x="990600" y="685800"/>
            <a:ext cx="71628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NGUYÊN NHÂN</a:t>
            </a:r>
            <a:endParaRPr lang="en-US" sz="3600" b="1" dirty="0">
              <a:solidFill>
                <a:srgbClr val="FF0000"/>
              </a:solidFill>
              <a:latin typeface="Times New Roman" pitchFamily="18" charset="0"/>
              <a:cs typeface="Times New Roman" pitchFamily="18" charset="0"/>
            </a:endParaRPr>
          </a:p>
        </p:txBody>
      </p:sp>
      <p:pic>
        <p:nvPicPr>
          <p:cNvPr id="9218" name="Picture 2" descr="DỊ VẬT ĐƯỜNG THỞ - Bệnh Viện Bảo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114800"/>
            <a:ext cx="6477000" cy="242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46439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218"/>
                                        </p:tgtEl>
                                        <p:attrNameLst>
                                          <p:attrName>style.visibility</p:attrName>
                                        </p:attrNameLst>
                                      </p:cBhvr>
                                      <p:to>
                                        <p:strVal val="visible"/>
                                      </p:to>
                                    </p:set>
                                    <p:animEffect transition="in" filter="wipe(down)">
                                      <p:cBhvr>
                                        <p:cTn id="3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1295400" y="1713131"/>
            <a:ext cx="6858000" cy="2677656"/>
          </a:xfrm>
          <a:prstGeom prst="rect">
            <a:avLst/>
          </a:prstGeom>
          <a:noFill/>
        </p:spPr>
        <p:txBody>
          <a:bodyPr wrap="square" rtlCol="0">
            <a:spAutoFit/>
          </a:bodyPr>
          <a:lstStyle/>
          <a:p>
            <a:pPr algn="just"/>
            <a:r>
              <a:rPr lang="en-US" altLang="vi-VN" sz="2800" b="1" dirty="0" err="1" smtClean="0">
                <a:solidFill>
                  <a:srgbClr val="00B050"/>
                </a:solidFill>
                <a:latin typeface="Times New Roman" pitchFamily="18" charset="0"/>
                <a:cs typeface="Times New Roman" pitchFamily="18" charset="0"/>
              </a:rPr>
              <a:t>Đối</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với</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người</a:t>
            </a:r>
            <a:r>
              <a:rPr lang="en-US" altLang="vi-VN" sz="2800" b="1" dirty="0" smtClean="0">
                <a:solidFill>
                  <a:srgbClr val="00B050"/>
                </a:solidFill>
                <a:latin typeface="Times New Roman" pitchFamily="18" charset="0"/>
                <a:cs typeface="Times New Roman" pitchFamily="18" charset="0"/>
              </a:rPr>
              <a:t> </a:t>
            </a:r>
            <a:r>
              <a:rPr lang="en-US" altLang="vi-VN" sz="2800" b="1" dirty="0" err="1" smtClean="0">
                <a:solidFill>
                  <a:srgbClr val="00B050"/>
                </a:solidFill>
                <a:latin typeface="Times New Roman" pitchFamily="18" charset="0"/>
                <a:cs typeface="Times New Roman" pitchFamily="18" charset="0"/>
              </a:rPr>
              <a:t>lớn</a:t>
            </a:r>
            <a:r>
              <a:rPr lang="en-US" altLang="vi-VN" sz="2800" b="1" dirty="0" smtClean="0">
                <a:solidFill>
                  <a:srgbClr val="00B050"/>
                </a:solidFill>
                <a:latin typeface="Times New Roman" pitchFamily="18" charset="0"/>
                <a:cs typeface="Times New Roman" pitchFamily="18" charset="0"/>
              </a:rPr>
              <a:t>:</a:t>
            </a:r>
          </a:p>
          <a:p>
            <a:pPr marL="342900" lvl="1" indent="-342900" algn="just">
              <a:buFontTx/>
              <a:buChar char="•"/>
            </a:pPr>
            <a:r>
              <a:rPr lang="en-US" altLang="vi-VN" sz="2800" dirty="0" smtClean="0">
                <a:latin typeface="Times New Roman" pitchFamily="18" charset="0"/>
                <a:cs typeface="Times New Roman" pitchFamily="18" charset="0"/>
              </a:rPr>
              <a:t>Do </a:t>
            </a:r>
            <a:r>
              <a:rPr lang="en-US" altLang="vi-VN" sz="2800" dirty="0" err="1" smtClean="0">
                <a:latin typeface="Times New Roman" pitchFamily="18" charset="0"/>
                <a:cs typeface="Times New Roman" pitchFamily="18" charset="0"/>
              </a:rPr>
              <a:t>ăn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uống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bị</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sặc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nghẹn</a:t>
            </a:r>
            <a:r>
              <a:rPr lang="en-US" altLang="vi-VN" sz="2800" dirty="0" smtClean="0">
                <a:latin typeface="Times New Roman" pitchFamily="18" charset="0"/>
                <a:cs typeface="Times New Roman" pitchFamily="18" charset="0"/>
              </a:rPr>
              <a:t>.</a:t>
            </a:r>
          </a:p>
          <a:p>
            <a:pPr marL="342900" lvl="1" indent="-342900" algn="just">
              <a:buFontTx/>
              <a:buChar char="•"/>
            </a:pPr>
            <a:r>
              <a:rPr lang="en-US" altLang="vi-VN" sz="2800" dirty="0" smtClean="0">
                <a:latin typeface="Times New Roman" pitchFamily="18" charset="0"/>
                <a:cs typeface="Times New Roman" pitchFamily="18" charset="0"/>
              </a:rPr>
              <a:t>Do </a:t>
            </a:r>
            <a:r>
              <a:rPr lang="en-US" altLang="vi-VN" sz="2800" dirty="0" err="1" smtClean="0">
                <a:latin typeface="Times New Roman" pitchFamily="18" charset="0"/>
                <a:cs typeface="Times New Roman" pitchFamily="18" charset="0"/>
              </a:rPr>
              <a:t>chất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nôn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trào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ngược</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đường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thở</a:t>
            </a:r>
            <a:r>
              <a:rPr lang="en-US" altLang="vi-VN" sz="2800" dirty="0" smtClean="0">
                <a:latin typeface="Times New Roman" pitchFamily="18" charset="0"/>
                <a:cs typeface="Times New Roman" pitchFamily="18" charset="0"/>
              </a:rPr>
              <a:t>.</a:t>
            </a:r>
          </a:p>
          <a:p>
            <a:pPr marL="342900" lvl="1" indent="-342900" algn="just">
              <a:buFontTx/>
              <a:buChar char="•"/>
            </a:pPr>
            <a:r>
              <a:rPr lang="en-US" altLang="vi-VN" sz="2800" dirty="0" smtClean="0">
                <a:latin typeface="Times New Roman" pitchFamily="18" charset="0"/>
                <a:cs typeface="Times New Roman" pitchFamily="18" charset="0"/>
              </a:rPr>
              <a:t>Do tai </a:t>
            </a:r>
            <a:r>
              <a:rPr lang="en-US" altLang="vi-VN" sz="2800" dirty="0" err="1" smtClean="0">
                <a:latin typeface="Times New Roman" pitchFamily="18" charset="0"/>
                <a:cs typeface="Times New Roman" pitchFamily="18" charset="0"/>
              </a:rPr>
              <a:t>nạn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Máu</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dịch</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răng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bùn</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đất</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rơi</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vào</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đường</a:t>
            </a:r>
            <a:r>
              <a:rPr lang="en-US" altLang="vi-VN" sz="2800" dirty="0" smtClean="0">
                <a:latin typeface="Times New Roman" pitchFamily="18" charset="0"/>
                <a:cs typeface="Times New Roman" pitchFamily="18" charset="0"/>
              </a:rPr>
              <a:t> </a:t>
            </a:r>
            <a:r>
              <a:rPr lang="en-US" altLang="vi-VN" sz="2800" dirty="0" err="1" smtClean="0">
                <a:latin typeface="Times New Roman" pitchFamily="18" charset="0"/>
                <a:cs typeface="Times New Roman" pitchFamily="18" charset="0"/>
              </a:rPr>
              <a:t>thở</a:t>
            </a:r>
            <a:r>
              <a:rPr lang="en-US" altLang="vi-VN" sz="2800" dirty="0" smtClean="0">
                <a:latin typeface="Times New Roman" pitchFamily="18" charset="0"/>
                <a:cs typeface="Times New Roman" pitchFamily="18" charset="0"/>
              </a:rPr>
              <a:t>,… </a:t>
            </a:r>
          </a:p>
          <a:p>
            <a:endParaRPr lang="en-US" sz="2800" dirty="0">
              <a:latin typeface="Times New Roman" pitchFamily="18" charset="0"/>
              <a:cs typeface="Times New Roman" pitchFamily="18" charset="0"/>
            </a:endParaRPr>
          </a:p>
        </p:txBody>
      </p:sp>
      <p:sp>
        <p:nvSpPr>
          <p:cNvPr id="5" name="TextBox 4"/>
          <p:cNvSpPr txBox="1"/>
          <p:nvPr/>
        </p:nvSpPr>
        <p:spPr>
          <a:xfrm>
            <a:off x="1066800" y="1066800"/>
            <a:ext cx="7086600" cy="646331"/>
          </a:xfrm>
          <a:prstGeom prst="rect">
            <a:avLst/>
          </a:prstGeom>
          <a:noFill/>
        </p:spPr>
        <p:txBody>
          <a:bodyPr wrap="square" rtlCol="0">
            <a:spAutoFit/>
          </a:bodyPr>
          <a:lstStyle/>
          <a:p>
            <a:pPr algn="ctr"/>
            <a:r>
              <a:rPr lang="en-US" sz="3600" b="1" dirty="0" smtClean="0">
                <a:solidFill>
                  <a:srgbClr val="FF0000"/>
                </a:solidFill>
                <a:latin typeface="Times New Roman" pitchFamily="18" charset="0"/>
                <a:cs typeface="Times New Roman" pitchFamily="18" charset="0"/>
              </a:rPr>
              <a:t>NGUYÊN NHÂN </a:t>
            </a:r>
            <a:endParaRPr lang="en-US" sz="3600" b="1" dirty="0">
              <a:solidFill>
                <a:srgbClr val="FF0000"/>
              </a:solidFill>
              <a:latin typeface="Times New Roman" pitchFamily="18" charset="0"/>
              <a:cs typeface="Times New Roman" pitchFamily="18" charset="0"/>
            </a:endParaRPr>
          </a:p>
        </p:txBody>
      </p:sp>
      <p:pic>
        <p:nvPicPr>
          <p:cNvPr id="10242" name="Picture 2" descr="Thời gian vàng để cứu người bị hóc dị vật là 3 phú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962400"/>
            <a:ext cx="47244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059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down)">
                                      <p:cBhvr>
                                        <p:cTn id="20" dur="500"/>
                                        <p:tgtEl>
                                          <p:spTgt spid="4">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42"/>
                                        </p:tgtEl>
                                        <p:attrNameLst>
                                          <p:attrName>style.visibility</p:attrName>
                                        </p:attrNameLst>
                                      </p:cBhvr>
                                      <p:to>
                                        <p:strVal val="visible"/>
                                      </p:to>
                                    </p:set>
                                    <p:animEffect transition="in" filter="fade">
                                      <p:cBhvr>
                                        <p:cTn id="28" dur="1000"/>
                                        <p:tgtEl>
                                          <p:spTgt spid="10242"/>
                                        </p:tgtEl>
                                      </p:cBhvr>
                                    </p:animEffect>
                                    <p:anim calcmode="lin" valueType="num">
                                      <p:cBhvr>
                                        <p:cTn id="29" dur="1000" fill="hold"/>
                                        <p:tgtEl>
                                          <p:spTgt spid="10242"/>
                                        </p:tgtEl>
                                        <p:attrNameLst>
                                          <p:attrName>ppt_x</p:attrName>
                                        </p:attrNameLst>
                                      </p:cBhvr>
                                      <p:tavLst>
                                        <p:tav tm="0">
                                          <p:val>
                                            <p:strVal val="#ppt_x"/>
                                          </p:val>
                                        </p:tav>
                                        <p:tav tm="100000">
                                          <p:val>
                                            <p:strVal val="#ppt_x"/>
                                          </p:val>
                                        </p:tav>
                                      </p:tavLst>
                                    </p:anim>
                                    <p:anim calcmode="lin" valueType="num">
                                      <p:cBhvr>
                                        <p:cTn id="30"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1363</Words>
  <Application>Microsoft Office PowerPoint</Application>
  <PresentationFormat>On-screen Show (4:3)</PresentationFormat>
  <Paragraphs>112</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Office Theme</vt:lpstr>
      <vt:lpstr>Bitmap Image</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cp:revision>
  <dcterms:created xsi:type="dcterms:W3CDTF">2021-09-11T01:05:19Z</dcterms:created>
  <dcterms:modified xsi:type="dcterms:W3CDTF">2021-09-11T04:02:37Z</dcterms:modified>
</cp:coreProperties>
</file>